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315200" cy="96012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w="9360" cap="sq">
            <a:noFill/>
            <a:miter lim="800000"/>
            <a:headEnd/>
            <a:tailEnd/>
          </a:ln>
          <a:effectLst/>
        </p:spPr>
        <p:txBody>
          <a:bodyPr wrap="none" anchor="ctr"/>
          <a:lstStyle/>
          <a:p>
            <a:endParaRPr lang="en-US"/>
          </a:p>
        </p:txBody>
      </p:sp>
      <p:sp>
        <p:nvSpPr>
          <p:cNvPr id="2050"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2051" name="AutoShape 3"/>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2052" name="Rectangle 4"/>
          <p:cNvSpPr>
            <a:spLocks noGrp="1" noChangeArrowheads="1"/>
          </p:cNvSpPr>
          <p:nvPr>
            <p:ph type="hdr"/>
          </p:nvPr>
        </p:nvSpPr>
        <p:spPr bwMode="auto">
          <a:xfrm>
            <a:off x="0" y="0"/>
            <a:ext cx="3165475" cy="474663"/>
          </a:xfrm>
          <a:prstGeom prst="rect">
            <a:avLst/>
          </a:prstGeom>
          <a:noFill/>
          <a:ln w="9525">
            <a:noFill/>
            <a:round/>
            <a:headEnd/>
            <a:tailEnd/>
          </a:ln>
          <a:effectLst/>
        </p:spPr>
        <p:txBody>
          <a:bodyPr vert="horz" wrap="square" lIns="96840" tIns="48240" rIns="96840" bIns="4824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cs typeface="Segoe UI" charset="0"/>
              </a:defRPr>
            </a:lvl1pPr>
          </a:lstStyle>
          <a:p>
            <a:endParaRPr lang="es-MX"/>
          </a:p>
        </p:txBody>
      </p:sp>
      <p:sp>
        <p:nvSpPr>
          <p:cNvPr id="2053" name="Rectangle 5"/>
          <p:cNvSpPr>
            <a:spLocks noGrp="1" noChangeArrowheads="1"/>
          </p:cNvSpPr>
          <p:nvPr>
            <p:ph type="dt"/>
          </p:nvPr>
        </p:nvSpPr>
        <p:spPr bwMode="auto">
          <a:xfrm>
            <a:off x="4143375" y="0"/>
            <a:ext cx="3165475" cy="474663"/>
          </a:xfrm>
          <a:prstGeom prst="rect">
            <a:avLst/>
          </a:prstGeom>
          <a:noFill/>
          <a:ln w="9525">
            <a:noFill/>
            <a:round/>
            <a:headEnd/>
            <a:tailEnd/>
          </a:ln>
          <a:effectLst/>
        </p:spPr>
        <p:txBody>
          <a:bodyPr vert="horz" wrap="square" lIns="96840" tIns="48240" rIns="96840" bIns="4824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cs typeface="Segoe UI" charset="0"/>
              </a:defRPr>
            </a:lvl1pPr>
          </a:lstStyle>
          <a:p>
            <a:endParaRPr lang="es-MX"/>
          </a:p>
        </p:txBody>
      </p:sp>
      <p:sp>
        <p:nvSpPr>
          <p:cNvPr id="2054" name="Rectangle 6"/>
          <p:cNvSpPr>
            <a:spLocks noGrp="1" noChangeArrowheads="1"/>
          </p:cNvSpPr>
          <p:nvPr>
            <p:ph type="sldImg"/>
          </p:nvPr>
        </p:nvSpPr>
        <p:spPr bwMode="auto">
          <a:xfrm>
            <a:off x="1257300" y="720725"/>
            <a:ext cx="4795838" cy="3595688"/>
          </a:xfrm>
          <a:prstGeom prst="rect">
            <a:avLst/>
          </a:prstGeom>
          <a:solidFill>
            <a:srgbClr val="FFFFFF"/>
          </a:solidFill>
          <a:ln w="9360" cap="sq">
            <a:solidFill>
              <a:srgbClr val="000000"/>
            </a:solidFill>
            <a:miter lim="800000"/>
            <a:headEnd/>
            <a:tailEnd/>
          </a:ln>
          <a:effectLst/>
        </p:spPr>
      </p:sp>
      <p:sp>
        <p:nvSpPr>
          <p:cNvPr id="2055" name="Rectangle 7"/>
          <p:cNvSpPr>
            <a:spLocks noGrp="1" noChangeArrowheads="1"/>
          </p:cNvSpPr>
          <p:nvPr>
            <p:ph type="body"/>
          </p:nvPr>
        </p:nvSpPr>
        <p:spPr bwMode="auto">
          <a:xfrm>
            <a:off x="731838" y="4560888"/>
            <a:ext cx="5846762" cy="4314825"/>
          </a:xfrm>
          <a:prstGeom prst="rect">
            <a:avLst/>
          </a:prstGeom>
          <a:noFill/>
          <a:ln w="9525">
            <a:noFill/>
            <a:round/>
            <a:headEnd/>
            <a:tailEnd/>
          </a:ln>
          <a:effectLst/>
        </p:spPr>
        <p:txBody>
          <a:bodyPr vert="horz" wrap="square" lIns="96840" tIns="48240" rIns="96840" bIns="48240" numCol="1" anchor="t" anchorCtr="0" compatLnSpc="1">
            <a:prstTxWarp prst="textNoShape">
              <a:avLst/>
            </a:prstTxWarp>
          </a:bodyPr>
          <a:lstStyle/>
          <a:p>
            <a:pPr lvl="0"/>
            <a:endParaRPr lang="es-ES" smtClean="0"/>
          </a:p>
        </p:txBody>
      </p:sp>
      <p:sp>
        <p:nvSpPr>
          <p:cNvPr id="2056" name="Rectangle 8"/>
          <p:cNvSpPr>
            <a:spLocks noGrp="1" noChangeArrowheads="1"/>
          </p:cNvSpPr>
          <p:nvPr>
            <p:ph type="ftr"/>
          </p:nvPr>
        </p:nvSpPr>
        <p:spPr bwMode="auto">
          <a:xfrm>
            <a:off x="0" y="9120188"/>
            <a:ext cx="3165475" cy="474662"/>
          </a:xfrm>
          <a:prstGeom prst="rect">
            <a:avLst/>
          </a:prstGeom>
          <a:noFill/>
          <a:ln w="9525">
            <a:noFill/>
            <a:round/>
            <a:headEnd/>
            <a:tailEnd/>
          </a:ln>
          <a:effectLst/>
        </p:spPr>
        <p:txBody>
          <a:bodyPr vert="horz" wrap="square" lIns="96840" tIns="48240" rIns="96840" bIns="4824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cs typeface="Segoe UI" charset="0"/>
              </a:defRPr>
            </a:lvl1pPr>
          </a:lstStyle>
          <a:p>
            <a:endParaRPr lang="es-MX"/>
          </a:p>
        </p:txBody>
      </p:sp>
      <p:sp>
        <p:nvSpPr>
          <p:cNvPr id="2057" name="Rectangle 9"/>
          <p:cNvSpPr>
            <a:spLocks noGrp="1" noChangeArrowheads="1"/>
          </p:cNvSpPr>
          <p:nvPr>
            <p:ph type="sldNum"/>
          </p:nvPr>
        </p:nvSpPr>
        <p:spPr bwMode="auto">
          <a:xfrm>
            <a:off x="4143375" y="9120188"/>
            <a:ext cx="3165475" cy="474662"/>
          </a:xfrm>
          <a:prstGeom prst="rect">
            <a:avLst/>
          </a:prstGeom>
          <a:noFill/>
          <a:ln w="9525">
            <a:noFill/>
            <a:round/>
            <a:headEnd/>
            <a:tailEnd/>
          </a:ln>
          <a:effectLst/>
        </p:spPr>
        <p:txBody>
          <a:bodyPr vert="horz" wrap="square" lIns="96840" tIns="48240" rIns="96840" bIns="4824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cs typeface="Segoe UI" charset="0"/>
              </a:defRPr>
            </a:lvl1pPr>
          </a:lstStyle>
          <a:p>
            <a:fld id="{66CC3DB8-C27D-4D4F-9D31-248C049611E3}" type="slidenum">
              <a:rPr lang="es-MX"/>
              <a:pPr/>
              <a:t>‹Nº›</a:t>
            </a:fld>
            <a:endParaRPr lang="es-MX"/>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CCD2A2A-6453-4947-A6D4-616FAEE0CB75}" type="slidenum">
              <a:rPr lang="es-MX"/>
              <a:pPr/>
              <a:t>1</a:t>
            </a:fld>
            <a:endParaRPr lang="es-MX"/>
          </a:p>
        </p:txBody>
      </p:sp>
      <p:sp>
        <p:nvSpPr>
          <p:cNvPr id="2355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3554" name="Rectangle 2"/>
          <p:cNvSpPr txBox="1">
            <a:spLocks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46371FB-BE10-49E7-A539-2F8E7A274AD8}" type="slidenum">
              <a:rPr lang="es-MX"/>
              <a:pPr/>
              <a:t>10</a:t>
            </a:fld>
            <a:endParaRPr lang="es-MX"/>
          </a:p>
        </p:txBody>
      </p:sp>
      <p:sp>
        <p:nvSpPr>
          <p:cNvPr id="3276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2770" name="Rectangle 2"/>
          <p:cNvSpPr txBox="1">
            <a:spLocks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5A0932-87D8-4239-81B7-8B1E98180D86}" type="slidenum">
              <a:rPr lang="es-MX"/>
              <a:pPr/>
              <a:t>11</a:t>
            </a:fld>
            <a:endParaRPr lang="es-MX"/>
          </a:p>
        </p:txBody>
      </p:sp>
      <p:sp>
        <p:nvSpPr>
          <p:cNvPr id="3379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3794" name="Rectangle 2"/>
          <p:cNvSpPr txBox="1">
            <a:spLocks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1FD863-379C-4822-A5CE-44D11926C1F5}" type="slidenum">
              <a:rPr lang="es-MX"/>
              <a:pPr/>
              <a:t>12</a:t>
            </a:fld>
            <a:endParaRPr lang="es-MX"/>
          </a:p>
        </p:txBody>
      </p:sp>
      <p:sp>
        <p:nvSpPr>
          <p:cNvPr id="3481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4818" name="Rectangle 2"/>
          <p:cNvSpPr txBox="1">
            <a:spLocks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EA08C1D-A323-4CBE-842C-2977F3D6B8EA}" type="slidenum">
              <a:rPr lang="es-MX"/>
              <a:pPr/>
              <a:t>13</a:t>
            </a:fld>
            <a:endParaRPr lang="es-MX"/>
          </a:p>
        </p:txBody>
      </p:sp>
      <p:sp>
        <p:nvSpPr>
          <p:cNvPr id="35841" name="Rectangle 1"/>
          <p:cNvSpPr txBox="1">
            <a:spLocks noChangeArrowheads="1"/>
          </p:cNvSpPr>
          <p:nvPr>
            <p:ph type="sldImg"/>
          </p:nvPr>
        </p:nvSpPr>
        <p:spPr bwMode="auto">
          <a:xfrm>
            <a:off x="1257300" y="720725"/>
            <a:ext cx="4797425" cy="3597275"/>
          </a:xfrm>
          <a:prstGeom prst="rect">
            <a:avLst/>
          </a:prstGeom>
          <a:solidFill>
            <a:srgbClr val="FFFFFF"/>
          </a:solidFill>
          <a:ln>
            <a:solidFill>
              <a:srgbClr val="000000"/>
            </a:solidFill>
            <a:miter lim="800000"/>
            <a:headEnd/>
            <a:tailEnd/>
          </a:ln>
        </p:spPr>
      </p:sp>
      <p:sp>
        <p:nvSpPr>
          <p:cNvPr id="35842" name="Rectangle 2"/>
          <p:cNvSpPr txBox="1">
            <a:spLocks noChangeArrowheads="1"/>
          </p:cNvSpPr>
          <p:nvPr>
            <p:ph type="body" idx="1"/>
          </p:nvPr>
        </p:nvSpPr>
        <p:spPr bwMode="auto">
          <a:xfrm>
            <a:off x="731838" y="4560888"/>
            <a:ext cx="5848350" cy="4316412"/>
          </a:xfrm>
          <a:prstGeom prst="rect">
            <a:avLst/>
          </a:prstGeom>
          <a:noFill/>
          <a:ln>
            <a:round/>
            <a:headEnd/>
            <a:tailEnd/>
          </a:ln>
        </p:spPr>
        <p:txBody>
          <a:bodyPr wrap="none" anchor="ct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F8E63F2-F91B-43DF-BD58-A0F7C9E780B5}" type="slidenum">
              <a:rPr lang="es-MX"/>
              <a:pPr/>
              <a:t>14</a:t>
            </a:fld>
            <a:endParaRPr lang="es-MX"/>
          </a:p>
        </p:txBody>
      </p:sp>
      <p:sp>
        <p:nvSpPr>
          <p:cNvPr id="36865" name="Rectangle 1"/>
          <p:cNvSpPr txBox="1">
            <a:spLocks noChangeArrowheads="1"/>
          </p:cNvSpPr>
          <p:nvPr>
            <p:ph type="sldImg"/>
          </p:nvPr>
        </p:nvSpPr>
        <p:spPr bwMode="auto">
          <a:xfrm>
            <a:off x="1257300" y="720725"/>
            <a:ext cx="4799013" cy="3598863"/>
          </a:xfrm>
          <a:prstGeom prst="rect">
            <a:avLst/>
          </a:prstGeom>
          <a:solidFill>
            <a:srgbClr val="FFFFFF"/>
          </a:solidFill>
          <a:ln>
            <a:solidFill>
              <a:srgbClr val="000000"/>
            </a:solidFill>
            <a:miter lim="800000"/>
            <a:headEnd/>
            <a:tailEnd/>
          </a:ln>
        </p:spPr>
      </p:sp>
      <p:sp>
        <p:nvSpPr>
          <p:cNvPr id="36866" name="Rectangle 2"/>
          <p:cNvSpPr txBox="1">
            <a:spLocks noChangeArrowheads="1"/>
          </p:cNvSpPr>
          <p:nvPr>
            <p:ph type="body" idx="1"/>
          </p:nvPr>
        </p:nvSpPr>
        <p:spPr bwMode="auto">
          <a:xfrm>
            <a:off x="731838" y="4560888"/>
            <a:ext cx="5849937" cy="4318000"/>
          </a:xfrm>
          <a:prstGeom prst="rect">
            <a:avLst/>
          </a:prstGeom>
          <a:noFill/>
          <a:ln>
            <a:round/>
            <a:headEnd/>
            <a:tailEnd/>
          </a:ln>
        </p:spPr>
        <p:txBody>
          <a:bodyPr wrap="none" anchor="ct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921649C-7164-40D9-9482-2F5B61CD54C9}" type="slidenum">
              <a:rPr lang="es-MX"/>
              <a:pPr/>
              <a:t>15</a:t>
            </a:fld>
            <a:endParaRPr lang="es-MX"/>
          </a:p>
        </p:txBody>
      </p:sp>
      <p:sp>
        <p:nvSpPr>
          <p:cNvPr id="37889" name="Rectangle 1"/>
          <p:cNvSpPr txBox="1">
            <a:spLocks noChangeArrowheads="1"/>
          </p:cNvSpPr>
          <p:nvPr>
            <p:ph type="sldImg"/>
          </p:nvPr>
        </p:nvSpPr>
        <p:spPr bwMode="auto">
          <a:xfrm>
            <a:off x="1257300" y="720725"/>
            <a:ext cx="4799013" cy="3598863"/>
          </a:xfrm>
          <a:prstGeom prst="rect">
            <a:avLst/>
          </a:prstGeom>
          <a:solidFill>
            <a:srgbClr val="FFFFFF"/>
          </a:solidFill>
          <a:ln>
            <a:solidFill>
              <a:srgbClr val="000000"/>
            </a:solidFill>
            <a:miter lim="800000"/>
            <a:headEnd/>
            <a:tailEnd/>
          </a:ln>
        </p:spPr>
      </p:sp>
      <p:sp>
        <p:nvSpPr>
          <p:cNvPr id="37890" name="Rectangle 2"/>
          <p:cNvSpPr txBox="1">
            <a:spLocks noChangeArrowheads="1"/>
          </p:cNvSpPr>
          <p:nvPr>
            <p:ph type="body" idx="1"/>
          </p:nvPr>
        </p:nvSpPr>
        <p:spPr bwMode="auto">
          <a:xfrm>
            <a:off x="731838" y="4560888"/>
            <a:ext cx="5849937" cy="4318000"/>
          </a:xfrm>
          <a:prstGeom prst="rect">
            <a:avLst/>
          </a:prstGeom>
          <a:noFill/>
          <a:ln>
            <a:round/>
            <a:headEnd/>
            <a:tailEnd/>
          </a:ln>
        </p:spPr>
        <p:txBody>
          <a:bodyPr wrap="none" anchor="ct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994AA99-BF04-4F91-BFC5-9A6D53E57A57}" type="slidenum">
              <a:rPr lang="es-MX"/>
              <a:pPr/>
              <a:t>16</a:t>
            </a:fld>
            <a:endParaRPr lang="es-MX"/>
          </a:p>
        </p:txBody>
      </p:sp>
      <p:sp>
        <p:nvSpPr>
          <p:cNvPr id="38913" name="Rectangle 1"/>
          <p:cNvSpPr txBox="1">
            <a:spLocks noChangeArrowheads="1"/>
          </p:cNvSpPr>
          <p:nvPr>
            <p:ph type="sldImg"/>
          </p:nvPr>
        </p:nvSpPr>
        <p:spPr bwMode="auto">
          <a:xfrm>
            <a:off x="1257300" y="720725"/>
            <a:ext cx="4799013" cy="3598863"/>
          </a:xfrm>
          <a:prstGeom prst="rect">
            <a:avLst/>
          </a:prstGeom>
          <a:solidFill>
            <a:srgbClr val="FFFFFF"/>
          </a:solidFill>
          <a:ln>
            <a:solidFill>
              <a:srgbClr val="000000"/>
            </a:solidFill>
            <a:miter lim="800000"/>
            <a:headEnd/>
            <a:tailEnd/>
          </a:ln>
        </p:spPr>
      </p:sp>
      <p:sp>
        <p:nvSpPr>
          <p:cNvPr id="38914" name="Rectangle 2"/>
          <p:cNvSpPr txBox="1">
            <a:spLocks noChangeArrowheads="1"/>
          </p:cNvSpPr>
          <p:nvPr>
            <p:ph type="body" idx="1"/>
          </p:nvPr>
        </p:nvSpPr>
        <p:spPr bwMode="auto">
          <a:xfrm>
            <a:off x="731838" y="4560888"/>
            <a:ext cx="5849937" cy="4318000"/>
          </a:xfrm>
          <a:prstGeom prst="rect">
            <a:avLst/>
          </a:prstGeom>
          <a:noFill/>
          <a:ln>
            <a:round/>
            <a:headEnd/>
            <a:tailEnd/>
          </a:ln>
        </p:spPr>
        <p:txBody>
          <a:bodyPr wrap="none" anchor="ct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0CA153E-DE0A-41B7-8BF9-81A910E9B7E6}" type="slidenum">
              <a:rPr lang="es-MX"/>
              <a:pPr/>
              <a:t>17</a:t>
            </a:fld>
            <a:endParaRPr lang="es-MX"/>
          </a:p>
        </p:txBody>
      </p:sp>
      <p:sp>
        <p:nvSpPr>
          <p:cNvPr id="3993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9938" name="Text Box 2"/>
          <p:cNvSpPr txBox="1">
            <a:spLocks noChangeArrowheads="1"/>
          </p:cNvSpPr>
          <p:nvPr>
            <p:ph type="body" idx="1"/>
          </p:nvPr>
        </p:nvSpPr>
        <p:spPr bwMode="auto">
          <a:xfrm>
            <a:off x="731838" y="4560888"/>
            <a:ext cx="5851525" cy="4319587"/>
          </a:xfrm>
          <a:prstGeom prst="rect">
            <a:avLst/>
          </a:prstGeom>
          <a:noFill/>
          <a:ln>
            <a:round/>
            <a:headEnd/>
            <a:tailEnd/>
          </a:ln>
        </p:spPr>
        <p:txBody>
          <a:bodyPr lIns="96840" tIns="48240" rIns="96840" bIns="4824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Los generadores comenzaron las operaciones a 100% de su capacidad durante la primer mitad de 2010. Los costos de construcción se financian principalmente con los ingresos netos de las empresas generadoras por las ventas de energía en el mercado spot depositados en el Fondo de Inversiones Necesarias que Permitan Incrementar la Oferta de Energía Eléctrica en el Mercado Eléctrico Mayorista FONINVEMEM.</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Además de estos proyectos, desde abril de 2006 cuando el Congreso de la Nación sancionó una ley que autoriza al Poder Ejecutivo a crear un fondo especial para financiar mejoras de infraestructura en el sector energético argentino en los segmentos de generación, distribución y transmisión de gas natural, propano y la electricidad se aplican cargos específicos transmitidos a los clientes como un detalle en sus facturas de energía.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23D5DAB-E0B6-46D0-9CED-D5DAA498B55D}" type="slidenum">
              <a:rPr lang="es-MX"/>
              <a:pPr/>
              <a:t>18</a:t>
            </a:fld>
            <a:endParaRPr lang="es-MX"/>
          </a:p>
        </p:txBody>
      </p:sp>
      <p:sp>
        <p:nvSpPr>
          <p:cNvPr id="40961" name="Rectangle 1"/>
          <p:cNvSpPr txBox="1">
            <a:spLocks noChangeArrowheads="1"/>
          </p:cNvSpPr>
          <p:nvPr>
            <p:ph type="sldImg"/>
          </p:nvPr>
        </p:nvSpPr>
        <p:spPr bwMode="auto">
          <a:xfrm>
            <a:off x="1257300" y="720725"/>
            <a:ext cx="4797425" cy="3597275"/>
          </a:xfrm>
          <a:prstGeom prst="rect">
            <a:avLst/>
          </a:prstGeom>
          <a:solidFill>
            <a:srgbClr val="FFFFFF"/>
          </a:solidFill>
          <a:ln>
            <a:solidFill>
              <a:srgbClr val="000000"/>
            </a:solidFill>
            <a:miter lim="800000"/>
            <a:headEnd/>
            <a:tailEnd/>
          </a:ln>
        </p:spPr>
      </p:sp>
      <p:sp>
        <p:nvSpPr>
          <p:cNvPr id="40962" name="Rectangle 2"/>
          <p:cNvSpPr txBox="1">
            <a:spLocks noChangeArrowheads="1"/>
          </p:cNvSpPr>
          <p:nvPr>
            <p:ph type="body" idx="1"/>
          </p:nvPr>
        </p:nvSpPr>
        <p:spPr bwMode="auto">
          <a:xfrm>
            <a:off x="731838" y="4560888"/>
            <a:ext cx="5848350" cy="4316412"/>
          </a:xfrm>
          <a:prstGeom prst="rect">
            <a:avLst/>
          </a:prstGeom>
          <a:noFill/>
          <a:ln>
            <a:round/>
            <a:headEnd/>
            <a:tailEnd/>
          </a:ln>
        </p:spPr>
        <p:txBody>
          <a:bodyPr wrap="none" anchor="ct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29668CC-E9FE-4180-911D-96D649271C90}" type="slidenum">
              <a:rPr lang="es-MX"/>
              <a:pPr/>
              <a:t>19</a:t>
            </a:fld>
            <a:endParaRPr lang="es-MX"/>
          </a:p>
        </p:txBody>
      </p:sp>
      <p:sp>
        <p:nvSpPr>
          <p:cNvPr id="41985" name="Rectangle 1"/>
          <p:cNvSpPr txBox="1">
            <a:spLocks noChangeArrowheads="1"/>
          </p:cNvSpPr>
          <p:nvPr>
            <p:ph type="sldImg"/>
          </p:nvPr>
        </p:nvSpPr>
        <p:spPr bwMode="auto">
          <a:xfrm>
            <a:off x="1257300" y="720725"/>
            <a:ext cx="4799013" cy="3598863"/>
          </a:xfrm>
          <a:prstGeom prst="rect">
            <a:avLst/>
          </a:prstGeom>
          <a:solidFill>
            <a:srgbClr val="FFFFFF"/>
          </a:solidFill>
          <a:ln>
            <a:solidFill>
              <a:srgbClr val="000000"/>
            </a:solidFill>
            <a:miter lim="800000"/>
            <a:headEnd/>
            <a:tailEnd/>
          </a:ln>
        </p:spPr>
      </p:sp>
      <p:sp>
        <p:nvSpPr>
          <p:cNvPr id="41986" name="Rectangle 2"/>
          <p:cNvSpPr txBox="1">
            <a:spLocks noChangeArrowheads="1"/>
          </p:cNvSpPr>
          <p:nvPr>
            <p:ph type="body" idx="1"/>
          </p:nvPr>
        </p:nvSpPr>
        <p:spPr bwMode="auto">
          <a:xfrm>
            <a:off x="731838" y="4560888"/>
            <a:ext cx="5849937" cy="4318000"/>
          </a:xfrm>
          <a:prstGeom prst="rect">
            <a:avLst/>
          </a:prstGeom>
          <a:noFill/>
          <a:ln>
            <a:round/>
            <a:headEnd/>
            <a:tailEnd/>
          </a:ln>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1D4BE63-6FA6-4F39-8444-2AF87E35C895}" type="slidenum">
              <a:rPr lang="es-MX"/>
              <a:pPr/>
              <a:t>2</a:t>
            </a:fld>
            <a:endParaRPr lang="es-MX"/>
          </a:p>
        </p:txBody>
      </p:sp>
      <p:sp>
        <p:nvSpPr>
          <p:cNvPr id="2457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4578" name="Text Box 2"/>
          <p:cNvSpPr txBox="1">
            <a:spLocks noChangeArrowheads="1"/>
          </p:cNvSpPr>
          <p:nvPr>
            <p:ph type="body" idx="1"/>
          </p:nvPr>
        </p:nvSpPr>
        <p:spPr bwMode="auto">
          <a:xfrm>
            <a:off x="731838" y="4560888"/>
            <a:ext cx="5851525" cy="4319587"/>
          </a:xfrm>
          <a:prstGeom prst="rect">
            <a:avLst/>
          </a:prstGeom>
          <a:noFill/>
          <a:ln>
            <a:round/>
            <a:headEnd/>
            <a:tailEnd/>
          </a:ln>
        </p:spPr>
        <p:txBody>
          <a:bodyPr lIns="96840" tIns="48240" rIns="96840" bIns="48240"/>
          <a:lstStyle/>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1000">
                <a:latin typeface="Arial" charset="0"/>
                <a:ea typeface="Microsoft YaHei" charset="-122"/>
              </a:rPr>
              <a:t>Hubo en un lapso de 40 años transformaciones sustanciales. En un principio debido a la magnitud de las inversiones se fue constituyendo un monopolio natural, financiado y gestionado por el Estado. Más tarde, las falencias en la gestión del Estado condujeron a cambios profundos en la regulación y a la gestación de un modelo financiado y operado principalmente por el sector privado bajo un  régimen parcialmente competitivo, bajo regulación del Estado. La administración ineficiente y el inadecuado nivel de inversiones en bienes de capital, imperantes bajo el control de los gobiernos nacional y provincial, fueron en gran medida responsables del deterioro de los equipos físicos, la disminución de la calidad del servicio y la proliferación de pérdidas financieras en ese período. En enero de 1992, el Congreso de la Nación aprobó el Marco Regulatorio Eléctrico bajo la Ley 24.065 (suplemento a la Ley 15.336 de Energía Eléctrica y su Orden Administrativa 1.398/92), que estableció los lineamientos para la reestructuración y privatización del sector eléctrico.  Muchos de los cambios  institucionales fueron necesarios para el funcionamiento de este nuevo esquema. La nueva Ley diferenció la generación, el transporte y la distribución de electricidad como actividades comerciales distintas y determinó la normativa aplicable a cada una de dichas actividades quedando los servicios de transmisión y distribución de electricidad considerados servicios públicos y definidos como monopolios naturales mientras que segmento de generación eléctrica, si bien regulado por el Gobierno, no es considerado monopólico y se encuentra sujeto a libre competencia de nuevos participantes en el mercado. La operación de centrales hidroeléctricas requiere de una concesión por parte del Gobierno. Nuevos proyectos de generación no requieren de una concesión pero deben ser registrados ante la Secretaría de Energía. </a:t>
            </a:r>
          </a:p>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1000">
                <a:latin typeface="Arial" charset="0"/>
                <a:ea typeface="Microsoft YaHei" charset="-122"/>
              </a:rPr>
              <a:t>La crisis de fines de 2001 quebró las bases contractuales de ese modelo. Al que a partir de ese momento se le introducen un número de modificaciones a través de leyes, decretos y resoluciones.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D481F12-02A0-47ED-90F3-61B4384A8DC1}" type="slidenum">
              <a:rPr lang="es-MX"/>
              <a:pPr/>
              <a:t>20</a:t>
            </a:fld>
            <a:endParaRPr lang="es-MX"/>
          </a:p>
        </p:txBody>
      </p:sp>
      <p:sp>
        <p:nvSpPr>
          <p:cNvPr id="43009" name="Rectangle 1"/>
          <p:cNvSpPr txBox="1">
            <a:spLocks noChangeArrowheads="1"/>
          </p:cNvSpPr>
          <p:nvPr>
            <p:ph type="sldImg"/>
          </p:nvPr>
        </p:nvSpPr>
        <p:spPr bwMode="auto">
          <a:xfrm>
            <a:off x="1257300" y="720725"/>
            <a:ext cx="4799013" cy="3598863"/>
          </a:xfrm>
          <a:prstGeom prst="rect">
            <a:avLst/>
          </a:prstGeom>
          <a:solidFill>
            <a:srgbClr val="FFFFFF"/>
          </a:solidFill>
          <a:ln>
            <a:solidFill>
              <a:srgbClr val="000000"/>
            </a:solidFill>
            <a:miter lim="800000"/>
            <a:headEnd/>
            <a:tailEnd/>
          </a:ln>
        </p:spPr>
      </p:sp>
      <p:sp>
        <p:nvSpPr>
          <p:cNvPr id="43010" name="Rectangle 2"/>
          <p:cNvSpPr txBox="1">
            <a:spLocks noChangeArrowheads="1"/>
          </p:cNvSpPr>
          <p:nvPr>
            <p:ph type="body" idx="1"/>
          </p:nvPr>
        </p:nvSpPr>
        <p:spPr bwMode="auto">
          <a:xfrm>
            <a:off x="731838" y="4560888"/>
            <a:ext cx="5849937" cy="4318000"/>
          </a:xfrm>
          <a:prstGeom prst="rect">
            <a:avLst/>
          </a:prstGeom>
          <a:noFill/>
          <a:ln>
            <a:round/>
            <a:headEnd/>
            <a:tailEnd/>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ABBCBF6-2792-4945-8B28-A8DEDAD882A8}" type="slidenum">
              <a:rPr lang="es-MX"/>
              <a:pPr/>
              <a:t>3</a:t>
            </a:fld>
            <a:endParaRPr lang="es-MX"/>
          </a:p>
        </p:txBody>
      </p:sp>
      <p:sp>
        <p:nvSpPr>
          <p:cNvPr id="2560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5602" name="Text Box 2"/>
          <p:cNvSpPr txBox="1">
            <a:spLocks noChangeArrowheads="1"/>
          </p:cNvSpPr>
          <p:nvPr>
            <p:ph type="body" idx="1"/>
          </p:nvPr>
        </p:nvSpPr>
        <p:spPr bwMode="auto">
          <a:xfrm>
            <a:off x="731838" y="4560888"/>
            <a:ext cx="5851525" cy="4319587"/>
          </a:xfrm>
          <a:prstGeom prst="rect">
            <a:avLst/>
          </a:prstGeom>
          <a:noFill/>
          <a:ln>
            <a:round/>
            <a:headEnd/>
            <a:tailEnd/>
          </a:ln>
        </p:spPr>
        <p:txBody>
          <a:bodyPr lIns="96840" tIns="48240" rIns="96840" bIns="4824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Es importante considerar el Marco Regulatorio vigente en esa etapa, particularmente porque es el objetivo de la nueva administración que asumió el Gobierno en diciembre de 2015. En el “mercado a Término” participan los grandes usuarios a los que se caracteriza por el módulo de potencia y energía demandados. En un principio se estableció 5 MW, luego se redujo a 1 MW para pasar a 0,1 MW, para finalizar en 30 Kw. (después de la promulgación de la Resolución SE N º 95/2013, este mercado se limitó al mercado de Energía Plus).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Este esquema funcionó inicialmente con niveles aceptables:  hubo reducciones en los costos variables de producción (-20 mills), los costos de O&amp;M descendieron desde niveles superiores a 20 mills/Kwh a 4 mills/Kwh ára los nuevos equipos. El costo de inversión por kW instalado bajó significativamente.</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El esquema tarifario se fundamenta en la teoría MARGINALISTA, se consideran conceptos tales como:</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latin typeface="Arial" charset="0"/>
                <a:ea typeface="Microsoft YaHei" charset="-122"/>
              </a:rPr>
              <a:t>Costo marginal de generación</a:t>
            </a:r>
            <a:r>
              <a:rPr lang="es-MX">
                <a:latin typeface="Arial" charset="0"/>
                <a:ea typeface="Microsoft YaHei" charset="-122"/>
              </a:rPr>
              <a:t>: se relaciona con el costo de la máquina térmica más cara es necesaria activar para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cubrirlas necesidades en cada momento, con excepción de las que están obligadas a generar por limitaciones de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operación.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latin typeface="Arial" charset="0"/>
                <a:ea typeface="Microsoft YaHei" charset="-122"/>
              </a:rPr>
              <a:t>Costo de la potencia disponible</a:t>
            </a:r>
            <a:r>
              <a:rPr lang="es-MX">
                <a:latin typeface="Arial" charset="0"/>
                <a:ea typeface="Microsoft YaHei" charset="-122"/>
              </a:rPr>
              <a:t>: se asocia con un reconocimiento de los costos fijos de operación para cubrir la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demanda más un margen de reserva.</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latin typeface="Arial" charset="0"/>
                <a:ea typeface="Microsoft YaHei" charset="-122"/>
              </a:rPr>
              <a:t>Costo por riesgo de falla de suministro</a:t>
            </a:r>
            <a:r>
              <a:rPr lang="es-MX">
                <a:latin typeface="Arial" charset="0"/>
                <a:ea typeface="Microsoft YaHei" charset="-122"/>
              </a:rPr>
              <a:t>: se asocia con el precio que estarían dispuestos a abonar los consumidores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por evitar cortes.</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latin typeface="Arial" charset="0"/>
                <a:ea typeface="Microsoft YaHei" charset="-122"/>
              </a:rPr>
              <a:t>Costos de transporte de energía</a:t>
            </a:r>
            <a:r>
              <a:rPr lang="es-MX">
                <a:latin typeface="Arial" charset="0"/>
                <a:ea typeface="Microsoft YaHei" charset="-122"/>
              </a:rPr>
              <a:t>: abarca las pérdidas y las condiciones de confiabilidad de sistema de transmisión.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CADA GENERADOR ENTRA AL DESPACHO SEGÚN SU COSTO MARGINAL POR UNIDAD DE ENERGÍA CONDICIONADO POR EL FACTOR DEL NODO O ZONA DONDE ESTA EMPLAZADO. De este despacho, surge el precio marginal o precio del mercado horario del sistema.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1E4A14B-D63D-4184-973A-B80FEA78F942}" type="slidenum">
              <a:rPr lang="es-MX"/>
              <a:pPr/>
              <a:t>4</a:t>
            </a:fld>
            <a:endParaRPr lang="es-MX"/>
          </a:p>
        </p:txBody>
      </p:sp>
      <p:sp>
        <p:nvSpPr>
          <p:cNvPr id="26625"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6626" name="Text Box 2"/>
          <p:cNvSpPr txBox="1">
            <a:spLocks noChangeArrowheads="1"/>
          </p:cNvSpPr>
          <p:nvPr>
            <p:ph type="body" idx="1"/>
          </p:nvPr>
        </p:nvSpPr>
        <p:spPr bwMode="auto">
          <a:xfrm>
            <a:off x="731838" y="4560888"/>
            <a:ext cx="5851525" cy="4319587"/>
          </a:xfrm>
          <a:prstGeom prst="rect">
            <a:avLst/>
          </a:prstGeom>
          <a:noFill/>
          <a:ln>
            <a:round/>
            <a:headEnd/>
            <a:tailEnd/>
          </a:ln>
        </p:spPr>
        <p:txBody>
          <a:bodyPr lIns="96840" tIns="48240" rIns="96840" bIns="4824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Con el objetivo de que los Distribuidores no tengan un precio variable hora a hora y que puedan tener una tarifa a  usuarios finales más estable, se creó un mecanismo de fijación de precios trimestral.</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latin typeface="Arial" charset="0"/>
              <a:ea typeface="Microsoft YaHei"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Este sistema se basa en un fondo de estabilización al que se derivan las diferencias producidas entre dichos precios estacionales y los precios  del mercado spot. Trimestralmente, mediante un mecanismo prefijado las diferencias acumuladas se reasignan a los períodos posteriores subiendo o bajando los valores calculados para los mismos.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E453E4C-F773-41D9-AEC8-030EF2D8846E}" type="slidenum">
              <a:rPr lang="es-MX"/>
              <a:pPr/>
              <a:t>5</a:t>
            </a:fld>
            <a:endParaRPr lang="es-MX"/>
          </a:p>
        </p:txBody>
      </p:sp>
      <p:sp>
        <p:nvSpPr>
          <p:cNvPr id="27649"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ph type="body" idx="1"/>
          </p:nvPr>
        </p:nvSpPr>
        <p:spPr bwMode="auto">
          <a:xfrm>
            <a:off x="731838" y="4560888"/>
            <a:ext cx="5851525" cy="4319587"/>
          </a:xfrm>
          <a:prstGeom prst="rect">
            <a:avLst/>
          </a:prstGeom>
          <a:noFill/>
          <a:ln>
            <a:round/>
            <a:headEnd/>
            <a:tailEnd/>
          </a:ln>
        </p:spPr>
        <p:txBody>
          <a:bodyPr lIns="96840" tIns="48240" rIns="96840" bIns="4824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Por la energía comercializada en el Mercado Spot CAMMESA emite una liquidación de venta al generador por la energía y servicios brindados y emite una factura al distribuidor por los cargos que le corresponde por la demanda consumida, casos independientemente de quien la consumió y quien la proveyó respectivamente. Todos los documentos se </a:t>
            </a:r>
            <a:r>
              <a:rPr lang="es-MX" u="sng">
                <a:latin typeface="Arial" charset="0"/>
                <a:ea typeface="Microsoft YaHei" charset="-122"/>
              </a:rPr>
              <a:t>Emiten Por cuenta y Orden de los Agentes del MEM</a:t>
            </a:r>
            <a:r>
              <a:rPr lang="es-MX">
                <a:latin typeface="Arial" charset="0"/>
                <a:ea typeface="Microsoft YaHei" charset="-122"/>
              </a:rPr>
              <a:t>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En principio se recauda todo lo pagado por los agentes deudores y se paga a los agentes acreedores en forma proporcional. </a:t>
            </a:r>
            <a:br>
              <a:rPr lang="es-MX">
                <a:latin typeface="Arial" charset="0"/>
                <a:ea typeface="Microsoft YaHei" charset="-122"/>
              </a:rPr>
            </a:br>
            <a:r>
              <a:rPr lang="es-MX">
                <a:latin typeface="Arial" charset="0"/>
                <a:ea typeface="Microsoft YaHei" charset="-122"/>
              </a:rPr>
              <a:t>Las diferencias (como el momento actual por subsidios) las aporta el Estado Nacional.</a:t>
            </a:r>
            <a:br>
              <a:rPr lang="es-MX">
                <a:latin typeface="Arial" charset="0"/>
                <a:ea typeface="Microsoft YaHei" charset="-122"/>
              </a:rPr>
            </a:br>
            <a:endParaRPr lang="es-MX">
              <a:latin typeface="Arial" charset="0"/>
              <a:ea typeface="Microsoft YaHei"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CB1CA19-71C6-406E-9C30-B19F874BE622}" type="slidenum">
              <a:rPr lang="es-MX"/>
              <a:pPr/>
              <a:t>6</a:t>
            </a:fld>
            <a:endParaRPr lang="es-MX"/>
          </a:p>
        </p:txBody>
      </p:sp>
      <p:sp>
        <p:nvSpPr>
          <p:cNvPr id="28673"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txBox="1">
            <a:spLocks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22F0645-FB60-498F-935A-1F53CABB11E9}" type="slidenum">
              <a:rPr lang="es-MX"/>
              <a:pPr/>
              <a:t>7</a:t>
            </a:fld>
            <a:endParaRPr lang="es-MX"/>
          </a:p>
        </p:txBody>
      </p:sp>
      <p:sp>
        <p:nvSpPr>
          <p:cNvPr id="29697"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9698" name="Text Box 2"/>
          <p:cNvSpPr txBox="1">
            <a:spLocks noChangeArrowheads="1"/>
          </p:cNvSpPr>
          <p:nvPr>
            <p:ph type="body" idx="1"/>
          </p:nvPr>
        </p:nvSpPr>
        <p:spPr bwMode="auto">
          <a:xfrm>
            <a:off x="731838" y="4560888"/>
            <a:ext cx="5851525" cy="4319587"/>
          </a:xfrm>
          <a:prstGeom prst="rect">
            <a:avLst/>
          </a:prstGeom>
          <a:noFill/>
          <a:ln>
            <a:round/>
            <a:headEnd/>
            <a:tailEnd/>
          </a:ln>
        </p:spPr>
        <p:txBody>
          <a:bodyPr lIns="96840" tIns="48240" rIns="96840" bIns="4824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atin typeface="Arial" charset="0"/>
                <a:ea typeface="Microsoft YaHei" charset="-122"/>
              </a:rPr>
              <a:t>La participación de los combustibles líquidos empleados en reemplazo del gas muestra claramente una espiral ascendente.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5BDBB3A-D16E-4D3D-810A-61C8CA1FE24D}" type="slidenum">
              <a:rPr lang="es-MX"/>
              <a:pPr/>
              <a:t>8</a:t>
            </a:fld>
            <a:endParaRPr lang="es-MX"/>
          </a:p>
        </p:txBody>
      </p:sp>
      <p:sp>
        <p:nvSpPr>
          <p:cNvPr id="30721" name="Rectangle 1"/>
          <p:cNvSpPr txBox="1">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0722" name="Rectangle 2"/>
          <p:cNvSpPr txBox="1">
            <a:spLocks noChangeArrowheads="1"/>
          </p:cNvSpPr>
          <p:nvPr>
            <p:ph type="body" idx="1"/>
          </p:nvPr>
        </p:nvSpPr>
        <p:spPr bwMode="auto">
          <a:xfrm>
            <a:off x="731838" y="4560888"/>
            <a:ext cx="5851525" cy="4319587"/>
          </a:xfrm>
          <a:prstGeom prst="rect">
            <a:avLst/>
          </a:prstGeom>
          <a:noFill/>
          <a:ln>
            <a:round/>
            <a:headEnd/>
            <a:tailEnd/>
          </a:ln>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2BB627A-F2C5-46D6-BCA0-71CEC67B4CDA}" type="slidenum">
              <a:rPr lang="es-MX"/>
              <a:pPr/>
              <a:t>9</a:t>
            </a:fld>
            <a:endParaRPr lang="es-MX"/>
          </a:p>
        </p:txBody>
      </p:sp>
      <p:sp>
        <p:nvSpPr>
          <p:cNvPr id="31745" name="Rectangle 1"/>
          <p:cNvSpPr txBox="1">
            <a:spLocks noChangeArrowheads="1"/>
          </p:cNvSpPr>
          <p:nvPr>
            <p:ph type="sldImg"/>
          </p:nvPr>
        </p:nvSpPr>
        <p:spPr bwMode="auto">
          <a:xfrm>
            <a:off x="1257300" y="720725"/>
            <a:ext cx="4799013" cy="3598863"/>
          </a:xfrm>
          <a:prstGeom prst="rect">
            <a:avLst/>
          </a:prstGeom>
          <a:solidFill>
            <a:srgbClr val="FFFFFF"/>
          </a:solidFill>
          <a:ln>
            <a:solidFill>
              <a:srgbClr val="000000"/>
            </a:solidFill>
            <a:miter lim="800000"/>
            <a:headEnd/>
            <a:tailEnd/>
          </a:ln>
        </p:spPr>
      </p:sp>
      <p:sp>
        <p:nvSpPr>
          <p:cNvPr id="31746" name="Rectangle 2"/>
          <p:cNvSpPr txBox="1">
            <a:spLocks noChangeArrowheads="1"/>
          </p:cNvSpPr>
          <p:nvPr>
            <p:ph type="body" idx="1"/>
          </p:nvPr>
        </p:nvSpPr>
        <p:spPr bwMode="auto">
          <a:xfrm>
            <a:off x="731838" y="4560888"/>
            <a:ext cx="5849937" cy="4318000"/>
          </a:xfrm>
          <a:prstGeom prst="rect">
            <a:avLst/>
          </a:prstGeom>
          <a:noFill/>
          <a:ln>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Marcador de fecha 3"/>
          <p:cNvSpPr>
            <a:spLocks noGrp="1"/>
          </p:cNvSpPr>
          <p:nvPr>
            <p:ph type="dt" idx="10"/>
          </p:nvPr>
        </p:nvSpPr>
        <p:spPr/>
        <p:txBody>
          <a:bodyPr/>
          <a:lstStyle>
            <a:lvl1pPr>
              <a:defRPr/>
            </a:lvl1pPr>
          </a:lstStyle>
          <a:p>
            <a:endParaRPr lang="es-MX"/>
          </a:p>
        </p:txBody>
      </p:sp>
      <p:sp>
        <p:nvSpPr>
          <p:cNvPr id="5" name="Marcador de pie de página 4"/>
          <p:cNvSpPr>
            <a:spLocks noGrp="1"/>
          </p:cNvSpPr>
          <p:nvPr>
            <p:ph type="ftr" idx="11"/>
          </p:nvPr>
        </p:nvSpPr>
        <p:spPr/>
        <p:txBody>
          <a:bodyPr/>
          <a:lstStyle>
            <a:lvl1pPr>
              <a:defRPr/>
            </a:lvl1pPr>
          </a:lstStyle>
          <a:p>
            <a:endParaRPr lang="es-MX"/>
          </a:p>
        </p:txBody>
      </p:sp>
      <p:sp>
        <p:nvSpPr>
          <p:cNvPr id="6" name="Marcador de número de diapositiva 5"/>
          <p:cNvSpPr>
            <a:spLocks noGrp="1"/>
          </p:cNvSpPr>
          <p:nvPr>
            <p:ph type="sldNum" idx="12"/>
          </p:nvPr>
        </p:nvSpPr>
        <p:spPr/>
        <p:txBody>
          <a:bodyPr/>
          <a:lstStyle>
            <a:lvl1pPr>
              <a:defRPr/>
            </a:lvl1pPr>
          </a:lstStyle>
          <a:p>
            <a:fld id="{47174D42-4D1B-4337-B9D6-0030D1718573}" type="slidenum">
              <a:rPr lang="es-MX"/>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idx="10"/>
          </p:nvPr>
        </p:nvSpPr>
        <p:spPr/>
        <p:txBody>
          <a:bodyPr/>
          <a:lstStyle>
            <a:lvl1pPr>
              <a:defRPr/>
            </a:lvl1pPr>
          </a:lstStyle>
          <a:p>
            <a:endParaRPr lang="es-MX"/>
          </a:p>
        </p:txBody>
      </p:sp>
      <p:sp>
        <p:nvSpPr>
          <p:cNvPr id="5" name="Marcador de pie de página 4"/>
          <p:cNvSpPr>
            <a:spLocks noGrp="1"/>
          </p:cNvSpPr>
          <p:nvPr>
            <p:ph type="ftr" idx="11"/>
          </p:nvPr>
        </p:nvSpPr>
        <p:spPr/>
        <p:txBody>
          <a:bodyPr/>
          <a:lstStyle>
            <a:lvl1pPr>
              <a:defRPr/>
            </a:lvl1pPr>
          </a:lstStyle>
          <a:p>
            <a:endParaRPr lang="es-MX"/>
          </a:p>
        </p:txBody>
      </p:sp>
      <p:sp>
        <p:nvSpPr>
          <p:cNvPr id="6" name="Marcador de número de diapositiva 5"/>
          <p:cNvSpPr>
            <a:spLocks noGrp="1"/>
          </p:cNvSpPr>
          <p:nvPr>
            <p:ph type="sldNum" idx="12"/>
          </p:nvPr>
        </p:nvSpPr>
        <p:spPr/>
        <p:txBody>
          <a:bodyPr/>
          <a:lstStyle>
            <a:lvl1pPr>
              <a:defRPr/>
            </a:lvl1pPr>
          </a:lstStyle>
          <a:p>
            <a:fld id="{3FD7E3D8-5A1D-4C6A-B3CC-562F85EE8F8E}" type="slidenum">
              <a:rPr lang="es-MX"/>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6225" y="274638"/>
            <a:ext cx="2055813" cy="5846762"/>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57200" y="274638"/>
            <a:ext cx="6016625" cy="58467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idx="10"/>
          </p:nvPr>
        </p:nvSpPr>
        <p:spPr/>
        <p:txBody>
          <a:bodyPr/>
          <a:lstStyle>
            <a:lvl1pPr>
              <a:defRPr/>
            </a:lvl1pPr>
          </a:lstStyle>
          <a:p>
            <a:endParaRPr lang="es-MX"/>
          </a:p>
        </p:txBody>
      </p:sp>
      <p:sp>
        <p:nvSpPr>
          <p:cNvPr id="5" name="Marcador de pie de página 4"/>
          <p:cNvSpPr>
            <a:spLocks noGrp="1"/>
          </p:cNvSpPr>
          <p:nvPr>
            <p:ph type="ftr" idx="11"/>
          </p:nvPr>
        </p:nvSpPr>
        <p:spPr/>
        <p:txBody>
          <a:bodyPr/>
          <a:lstStyle>
            <a:lvl1pPr>
              <a:defRPr/>
            </a:lvl1pPr>
          </a:lstStyle>
          <a:p>
            <a:endParaRPr lang="es-MX"/>
          </a:p>
        </p:txBody>
      </p:sp>
      <p:sp>
        <p:nvSpPr>
          <p:cNvPr id="6" name="Marcador de número de diapositiva 5"/>
          <p:cNvSpPr>
            <a:spLocks noGrp="1"/>
          </p:cNvSpPr>
          <p:nvPr>
            <p:ph type="sldNum" idx="12"/>
          </p:nvPr>
        </p:nvSpPr>
        <p:spPr/>
        <p:txBody>
          <a:bodyPr/>
          <a:lstStyle>
            <a:lvl1pPr>
              <a:defRPr/>
            </a:lvl1pPr>
          </a:lstStyle>
          <a:p>
            <a:fld id="{DA671E1C-FF98-4371-A6B5-9399E01F8D74}" type="slidenum">
              <a:rPr lang="es-MX"/>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4838" cy="1138237"/>
          </a:xfrm>
        </p:spPr>
        <p:txBody>
          <a:bodyPr/>
          <a:lstStyle/>
          <a:p>
            <a:r>
              <a:rPr lang="es-ES"/>
              <a:t>Haga clic para modificar el estilo de título del patrón</a:t>
            </a:r>
            <a:endParaRPr lang="en-US"/>
          </a:p>
        </p:txBody>
      </p:sp>
      <p:sp>
        <p:nvSpPr>
          <p:cNvPr id="3" name="Marcador de fecha 2"/>
          <p:cNvSpPr>
            <a:spLocks noGrp="1"/>
          </p:cNvSpPr>
          <p:nvPr>
            <p:ph type="dt" idx="10"/>
          </p:nvPr>
        </p:nvSpPr>
        <p:spPr>
          <a:xfrm>
            <a:off x="457200" y="6245225"/>
            <a:ext cx="2128838" cy="471488"/>
          </a:xfrm>
        </p:spPr>
        <p:txBody>
          <a:bodyPr/>
          <a:lstStyle>
            <a:lvl1pPr>
              <a:defRPr/>
            </a:lvl1pPr>
          </a:lstStyle>
          <a:p>
            <a:endParaRPr lang="es-MX"/>
          </a:p>
        </p:txBody>
      </p:sp>
      <p:sp>
        <p:nvSpPr>
          <p:cNvPr id="4" name="Marcador de pie de página 3"/>
          <p:cNvSpPr>
            <a:spLocks noGrp="1"/>
          </p:cNvSpPr>
          <p:nvPr>
            <p:ph type="ftr" idx="11"/>
          </p:nvPr>
        </p:nvSpPr>
        <p:spPr>
          <a:xfrm>
            <a:off x="3124200" y="6245225"/>
            <a:ext cx="2890838" cy="471488"/>
          </a:xfrm>
        </p:spPr>
        <p:txBody>
          <a:bodyPr/>
          <a:lstStyle>
            <a:lvl1pPr>
              <a:defRPr/>
            </a:lvl1pPr>
          </a:lstStyle>
          <a:p>
            <a:endParaRPr lang="es-MX"/>
          </a:p>
        </p:txBody>
      </p:sp>
      <p:sp>
        <p:nvSpPr>
          <p:cNvPr id="5" name="Marcador de número de diapositiva 4"/>
          <p:cNvSpPr>
            <a:spLocks noGrp="1"/>
          </p:cNvSpPr>
          <p:nvPr>
            <p:ph type="sldNum" idx="12"/>
          </p:nvPr>
        </p:nvSpPr>
        <p:spPr>
          <a:xfrm>
            <a:off x="6553200" y="6245225"/>
            <a:ext cx="2128838" cy="471488"/>
          </a:xfrm>
        </p:spPr>
        <p:txBody>
          <a:bodyPr/>
          <a:lstStyle>
            <a:lvl1pPr>
              <a:defRPr/>
            </a:lvl1pPr>
          </a:lstStyle>
          <a:p>
            <a:fld id="{C1BECE00-904D-4985-86E5-45A04DA1D4D0}" type="slidenum">
              <a:rPr lang="es-MX"/>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4838" cy="1138237"/>
          </a:xfrm>
        </p:spPr>
        <p:txBody>
          <a:bodyPr/>
          <a:lstStyle/>
          <a:p>
            <a:r>
              <a:rPr lang="es-ES"/>
              <a:t>Haga clic para modificar el estilo de título del patrón</a:t>
            </a:r>
            <a:endParaRPr lang="en-US"/>
          </a:p>
        </p:txBody>
      </p:sp>
      <p:sp>
        <p:nvSpPr>
          <p:cNvPr id="3" name="Marcador de texto 2"/>
          <p:cNvSpPr>
            <a:spLocks noGrp="1"/>
          </p:cNvSpPr>
          <p:nvPr>
            <p:ph type="body" sz="half" idx="1"/>
          </p:nvPr>
        </p:nvSpPr>
        <p:spPr>
          <a:xfrm>
            <a:off x="457200" y="1600200"/>
            <a:ext cx="4035425" cy="452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45025" y="1600200"/>
            <a:ext cx="4037013" cy="452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idx="10"/>
          </p:nvPr>
        </p:nvSpPr>
        <p:spPr>
          <a:xfrm>
            <a:off x="457200" y="6245225"/>
            <a:ext cx="2128838" cy="471488"/>
          </a:xfrm>
        </p:spPr>
        <p:txBody>
          <a:bodyPr/>
          <a:lstStyle>
            <a:lvl1pPr>
              <a:defRPr/>
            </a:lvl1pPr>
          </a:lstStyle>
          <a:p>
            <a:endParaRPr lang="es-MX"/>
          </a:p>
        </p:txBody>
      </p:sp>
      <p:sp>
        <p:nvSpPr>
          <p:cNvPr id="6" name="Marcador de pie de página 5"/>
          <p:cNvSpPr>
            <a:spLocks noGrp="1"/>
          </p:cNvSpPr>
          <p:nvPr>
            <p:ph type="ftr" idx="11"/>
          </p:nvPr>
        </p:nvSpPr>
        <p:spPr>
          <a:xfrm>
            <a:off x="3124200" y="6245225"/>
            <a:ext cx="2890838" cy="471488"/>
          </a:xfrm>
        </p:spPr>
        <p:txBody>
          <a:bodyPr/>
          <a:lstStyle>
            <a:lvl1pPr>
              <a:defRPr/>
            </a:lvl1pPr>
          </a:lstStyle>
          <a:p>
            <a:endParaRPr lang="es-MX"/>
          </a:p>
        </p:txBody>
      </p:sp>
      <p:sp>
        <p:nvSpPr>
          <p:cNvPr id="7" name="Marcador de número de diapositiva 6"/>
          <p:cNvSpPr>
            <a:spLocks noGrp="1"/>
          </p:cNvSpPr>
          <p:nvPr>
            <p:ph type="sldNum" idx="12"/>
          </p:nvPr>
        </p:nvSpPr>
        <p:spPr>
          <a:xfrm>
            <a:off x="6553200" y="6245225"/>
            <a:ext cx="2128838" cy="471488"/>
          </a:xfrm>
        </p:spPr>
        <p:txBody>
          <a:bodyPr/>
          <a:lstStyle>
            <a:lvl1pPr>
              <a:defRPr/>
            </a:lvl1pPr>
          </a:lstStyle>
          <a:p>
            <a:fld id="{A2CE1D1C-7E6D-4971-9942-C484FE36949D}" type="slidenum">
              <a:rPr lang="es-MX"/>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idx="10"/>
          </p:nvPr>
        </p:nvSpPr>
        <p:spPr/>
        <p:txBody>
          <a:bodyPr/>
          <a:lstStyle>
            <a:lvl1pPr>
              <a:defRPr/>
            </a:lvl1pPr>
          </a:lstStyle>
          <a:p>
            <a:endParaRPr lang="es-MX"/>
          </a:p>
        </p:txBody>
      </p:sp>
      <p:sp>
        <p:nvSpPr>
          <p:cNvPr id="5" name="Marcador de pie de página 4"/>
          <p:cNvSpPr>
            <a:spLocks noGrp="1"/>
          </p:cNvSpPr>
          <p:nvPr>
            <p:ph type="ftr" idx="11"/>
          </p:nvPr>
        </p:nvSpPr>
        <p:spPr/>
        <p:txBody>
          <a:bodyPr/>
          <a:lstStyle>
            <a:lvl1pPr>
              <a:defRPr/>
            </a:lvl1pPr>
          </a:lstStyle>
          <a:p>
            <a:endParaRPr lang="es-MX"/>
          </a:p>
        </p:txBody>
      </p:sp>
      <p:sp>
        <p:nvSpPr>
          <p:cNvPr id="6" name="Marcador de número de diapositiva 5"/>
          <p:cNvSpPr>
            <a:spLocks noGrp="1"/>
          </p:cNvSpPr>
          <p:nvPr>
            <p:ph type="sldNum" idx="12"/>
          </p:nvPr>
        </p:nvSpPr>
        <p:spPr/>
        <p:txBody>
          <a:bodyPr/>
          <a:lstStyle>
            <a:lvl1pPr>
              <a:defRPr/>
            </a:lvl1pPr>
          </a:lstStyle>
          <a:p>
            <a:fld id="{4A2E36F9-1720-44DE-BE6F-A9E79E871D99}" type="slidenum">
              <a:rPr lang="es-MX"/>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Marcador de fecha 3"/>
          <p:cNvSpPr>
            <a:spLocks noGrp="1"/>
          </p:cNvSpPr>
          <p:nvPr>
            <p:ph type="dt" idx="10"/>
          </p:nvPr>
        </p:nvSpPr>
        <p:spPr/>
        <p:txBody>
          <a:bodyPr/>
          <a:lstStyle>
            <a:lvl1pPr>
              <a:defRPr/>
            </a:lvl1pPr>
          </a:lstStyle>
          <a:p>
            <a:endParaRPr lang="es-MX"/>
          </a:p>
        </p:txBody>
      </p:sp>
      <p:sp>
        <p:nvSpPr>
          <p:cNvPr id="5" name="Marcador de pie de página 4"/>
          <p:cNvSpPr>
            <a:spLocks noGrp="1"/>
          </p:cNvSpPr>
          <p:nvPr>
            <p:ph type="ftr" idx="11"/>
          </p:nvPr>
        </p:nvSpPr>
        <p:spPr/>
        <p:txBody>
          <a:bodyPr/>
          <a:lstStyle>
            <a:lvl1pPr>
              <a:defRPr/>
            </a:lvl1pPr>
          </a:lstStyle>
          <a:p>
            <a:endParaRPr lang="es-MX"/>
          </a:p>
        </p:txBody>
      </p:sp>
      <p:sp>
        <p:nvSpPr>
          <p:cNvPr id="6" name="Marcador de número de diapositiva 5"/>
          <p:cNvSpPr>
            <a:spLocks noGrp="1"/>
          </p:cNvSpPr>
          <p:nvPr>
            <p:ph type="sldNum" idx="12"/>
          </p:nvPr>
        </p:nvSpPr>
        <p:spPr/>
        <p:txBody>
          <a:bodyPr/>
          <a:lstStyle>
            <a:lvl1pPr>
              <a:defRPr/>
            </a:lvl1pPr>
          </a:lstStyle>
          <a:p>
            <a:fld id="{20DA5A48-917D-4D94-AA10-8632E670E130}" type="slidenum">
              <a:rPr lang="es-MX"/>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idx="10"/>
          </p:nvPr>
        </p:nvSpPr>
        <p:spPr/>
        <p:txBody>
          <a:bodyPr/>
          <a:lstStyle>
            <a:lvl1pPr>
              <a:defRPr/>
            </a:lvl1pPr>
          </a:lstStyle>
          <a:p>
            <a:endParaRPr lang="es-MX"/>
          </a:p>
        </p:txBody>
      </p:sp>
      <p:sp>
        <p:nvSpPr>
          <p:cNvPr id="6" name="Marcador de pie de página 5"/>
          <p:cNvSpPr>
            <a:spLocks noGrp="1"/>
          </p:cNvSpPr>
          <p:nvPr>
            <p:ph type="ftr" idx="11"/>
          </p:nvPr>
        </p:nvSpPr>
        <p:spPr/>
        <p:txBody>
          <a:bodyPr/>
          <a:lstStyle>
            <a:lvl1pPr>
              <a:defRPr/>
            </a:lvl1pPr>
          </a:lstStyle>
          <a:p>
            <a:endParaRPr lang="es-MX"/>
          </a:p>
        </p:txBody>
      </p:sp>
      <p:sp>
        <p:nvSpPr>
          <p:cNvPr id="7" name="Marcador de número de diapositiva 6"/>
          <p:cNvSpPr>
            <a:spLocks noGrp="1"/>
          </p:cNvSpPr>
          <p:nvPr>
            <p:ph type="sldNum" idx="12"/>
          </p:nvPr>
        </p:nvSpPr>
        <p:spPr/>
        <p:txBody>
          <a:bodyPr/>
          <a:lstStyle>
            <a:lvl1pPr>
              <a:defRPr/>
            </a:lvl1pPr>
          </a:lstStyle>
          <a:p>
            <a:fld id="{382F3FD7-A9F4-443D-B1AB-6AD840396684}" type="slidenum">
              <a:rPr lang="es-MX"/>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idx="10"/>
          </p:nvPr>
        </p:nvSpPr>
        <p:spPr/>
        <p:txBody>
          <a:bodyPr/>
          <a:lstStyle>
            <a:lvl1pPr>
              <a:defRPr/>
            </a:lvl1pPr>
          </a:lstStyle>
          <a:p>
            <a:endParaRPr lang="es-MX"/>
          </a:p>
        </p:txBody>
      </p:sp>
      <p:sp>
        <p:nvSpPr>
          <p:cNvPr id="8" name="Marcador de pie de página 7"/>
          <p:cNvSpPr>
            <a:spLocks noGrp="1"/>
          </p:cNvSpPr>
          <p:nvPr>
            <p:ph type="ftr" idx="11"/>
          </p:nvPr>
        </p:nvSpPr>
        <p:spPr/>
        <p:txBody>
          <a:bodyPr/>
          <a:lstStyle>
            <a:lvl1pPr>
              <a:defRPr/>
            </a:lvl1pPr>
          </a:lstStyle>
          <a:p>
            <a:endParaRPr lang="es-MX"/>
          </a:p>
        </p:txBody>
      </p:sp>
      <p:sp>
        <p:nvSpPr>
          <p:cNvPr id="9" name="Marcador de número de diapositiva 8"/>
          <p:cNvSpPr>
            <a:spLocks noGrp="1"/>
          </p:cNvSpPr>
          <p:nvPr>
            <p:ph type="sldNum" idx="12"/>
          </p:nvPr>
        </p:nvSpPr>
        <p:spPr/>
        <p:txBody>
          <a:bodyPr/>
          <a:lstStyle>
            <a:lvl1pPr>
              <a:defRPr/>
            </a:lvl1pPr>
          </a:lstStyle>
          <a:p>
            <a:fld id="{9130B99B-7AD2-402D-A2C8-BE405CFA44C4}" type="slidenum">
              <a:rPr lang="es-MX"/>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idx="10"/>
          </p:nvPr>
        </p:nvSpPr>
        <p:spPr/>
        <p:txBody>
          <a:bodyPr/>
          <a:lstStyle>
            <a:lvl1pPr>
              <a:defRPr/>
            </a:lvl1pPr>
          </a:lstStyle>
          <a:p>
            <a:endParaRPr lang="es-MX"/>
          </a:p>
        </p:txBody>
      </p:sp>
      <p:sp>
        <p:nvSpPr>
          <p:cNvPr id="4" name="Marcador de pie de página 3"/>
          <p:cNvSpPr>
            <a:spLocks noGrp="1"/>
          </p:cNvSpPr>
          <p:nvPr>
            <p:ph type="ftr" idx="11"/>
          </p:nvPr>
        </p:nvSpPr>
        <p:spPr/>
        <p:txBody>
          <a:bodyPr/>
          <a:lstStyle>
            <a:lvl1pPr>
              <a:defRPr/>
            </a:lvl1pPr>
          </a:lstStyle>
          <a:p>
            <a:endParaRPr lang="es-MX"/>
          </a:p>
        </p:txBody>
      </p:sp>
      <p:sp>
        <p:nvSpPr>
          <p:cNvPr id="5" name="Marcador de número de diapositiva 4"/>
          <p:cNvSpPr>
            <a:spLocks noGrp="1"/>
          </p:cNvSpPr>
          <p:nvPr>
            <p:ph type="sldNum" idx="12"/>
          </p:nvPr>
        </p:nvSpPr>
        <p:spPr/>
        <p:txBody>
          <a:bodyPr/>
          <a:lstStyle>
            <a:lvl1pPr>
              <a:defRPr/>
            </a:lvl1pPr>
          </a:lstStyle>
          <a:p>
            <a:fld id="{98EACE1B-3CAA-40B3-8394-89AC1781883B}" type="slidenum">
              <a:rPr lang="es-MX"/>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idx="10"/>
          </p:nvPr>
        </p:nvSpPr>
        <p:spPr/>
        <p:txBody>
          <a:bodyPr/>
          <a:lstStyle>
            <a:lvl1pPr>
              <a:defRPr/>
            </a:lvl1pPr>
          </a:lstStyle>
          <a:p>
            <a:endParaRPr lang="es-MX"/>
          </a:p>
        </p:txBody>
      </p:sp>
      <p:sp>
        <p:nvSpPr>
          <p:cNvPr id="3" name="Marcador de pie de página 2"/>
          <p:cNvSpPr>
            <a:spLocks noGrp="1"/>
          </p:cNvSpPr>
          <p:nvPr>
            <p:ph type="ftr" idx="11"/>
          </p:nvPr>
        </p:nvSpPr>
        <p:spPr/>
        <p:txBody>
          <a:bodyPr/>
          <a:lstStyle>
            <a:lvl1pPr>
              <a:defRPr/>
            </a:lvl1pPr>
          </a:lstStyle>
          <a:p>
            <a:endParaRPr lang="es-MX"/>
          </a:p>
        </p:txBody>
      </p:sp>
      <p:sp>
        <p:nvSpPr>
          <p:cNvPr id="4" name="Marcador de número de diapositiva 3"/>
          <p:cNvSpPr>
            <a:spLocks noGrp="1"/>
          </p:cNvSpPr>
          <p:nvPr>
            <p:ph type="sldNum" idx="12"/>
          </p:nvPr>
        </p:nvSpPr>
        <p:spPr/>
        <p:txBody>
          <a:bodyPr/>
          <a:lstStyle>
            <a:lvl1pPr>
              <a:defRPr/>
            </a:lvl1pPr>
          </a:lstStyle>
          <a:p>
            <a:fld id="{B8FA82A2-7600-42C3-9A32-3F15C781546E}" type="slidenum">
              <a:rPr lang="es-MX"/>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idx="10"/>
          </p:nvPr>
        </p:nvSpPr>
        <p:spPr/>
        <p:txBody>
          <a:bodyPr/>
          <a:lstStyle>
            <a:lvl1pPr>
              <a:defRPr/>
            </a:lvl1pPr>
          </a:lstStyle>
          <a:p>
            <a:endParaRPr lang="es-MX"/>
          </a:p>
        </p:txBody>
      </p:sp>
      <p:sp>
        <p:nvSpPr>
          <p:cNvPr id="6" name="Marcador de pie de página 5"/>
          <p:cNvSpPr>
            <a:spLocks noGrp="1"/>
          </p:cNvSpPr>
          <p:nvPr>
            <p:ph type="ftr" idx="11"/>
          </p:nvPr>
        </p:nvSpPr>
        <p:spPr/>
        <p:txBody>
          <a:bodyPr/>
          <a:lstStyle>
            <a:lvl1pPr>
              <a:defRPr/>
            </a:lvl1pPr>
          </a:lstStyle>
          <a:p>
            <a:endParaRPr lang="es-MX"/>
          </a:p>
        </p:txBody>
      </p:sp>
      <p:sp>
        <p:nvSpPr>
          <p:cNvPr id="7" name="Marcador de número de diapositiva 6"/>
          <p:cNvSpPr>
            <a:spLocks noGrp="1"/>
          </p:cNvSpPr>
          <p:nvPr>
            <p:ph type="sldNum" idx="12"/>
          </p:nvPr>
        </p:nvSpPr>
        <p:spPr/>
        <p:txBody>
          <a:bodyPr/>
          <a:lstStyle>
            <a:lvl1pPr>
              <a:defRPr/>
            </a:lvl1pPr>
          </a:lstStyle>
          <a:p>
            <a:fld id="{26932C51-8355-4524-B87F-95B30BFB17C2}" type="slidenum">
              <a:rPr lang="es-MX"/>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idx="10"/>
          </p:nvPr>
        </p:nvSpPr>
        <p:spPr/>
        <p:txBody>
          <a:bodyPr/>
          <a:lstStyle>
            <a:lvl1pPr>
              <a:defRPr/>
            </a:lvl1pPr>
          </a:lstStyle>
          <a:p>
            <a:endParaRPr lang="es-MX"/>
          </a:p>
        </p:txBody>
      </p:sp>
      <p:sp>
        <p:nvSpPr>
          <p:cNvPr id="6" name="Marcador de pie de página 5"/>
          <p:cNvSpPr>
            <a:spLocks noGrp="1"/>
          </p:cNvSpPr>
          <p:nvPr>
            <p:ph type="ftr" idx="11"/>
          </p:nvPr>
        </p:nvSpPr>
        <p:spPr/>
        <p:txBody>
          <a:bodyPr/>
          <a:lstStyle>
            <a:lvl1pPr>
              <a:defRPr/>
            </a:lvl1pPr>
          </a:lstStyle>
          <a:p>
            <a:endParaRPr lang="es-MX"/>
          </a:p>
        </p:txBody>
      </p:sp>
      <p:sp>
        <p:nvSpPr>
          <p:cNvPr id="7" name="Marcador de número de diapositiva 6"/>
          <p:cNvSpPr>
            <a:spLocks noGrp="1"/>
          </p:cNvSpPr>
          <p:nvPr>
            <p:ph type="sldNum" idx="12"/>
          </p:nvPr>
        </p:nvSpPr>
        <p:spPr/>
        <p:txBody>
          <a:bodyPr/>
          <a:lstStyle>
            <a:lvl1pPr>
              <a:defRPr/>
            </a:lvl1pPr>
          </a:lstStyle>
          <a:p>
            <a:fld id="{FE5E389A-D4DB-4B0E-A46C-5C62A16ADAB3}" type="slidenum">
              <a:rPr lang="es-MX"/>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4838" cy="11382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Pulse para editar el formato del texto de título</a:t>
            </a:r>
          </a:p>
        </p:txBody>
      </p:sp>
      <p:sp>
        <p:nvSpPr>
          <p:cNvPr id="1026" name="Rectangle 2"/>
          <p:cNvSpPr>
            <a:spLocks noGrp="1" noChangeArrowheads="1"/>
          </p:cNvSpPr>
          <p:nvPr>
            <p:ph type="body" idx="1"/>
          </p:nvPr>
        </p:nvSpPr>
        <p:spPr bwMode="auto">
          <a:xfrm>
            <a:off x="457200" y="1600200"/>
            <a:ext cx="8224838" cy="4521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1027" name="Rectangle 3"/>
          <p:cNvSpPr>
            <a:spLocks noGrp="1" noChangeArrowheads="1"/>
          </p:cNvSpPr>
          <p:nvPr>
            <p:ph type="dt"/>
          </p:nvPr>
        </p:nvSpPr>
        <p:spPr bwMode="auto">
          <a:xfrm>
            <a:off x="457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cs typeface="Segoe UI" charset="0"/>
              </a:defRPr>
            </a:lvl1pPr>
          </a:lstStyle>
          <a:p>
            <a:endParaRPr lang="es-MX"/>
          </a:p>
        </p:txBody>
      </p:sp>
      <p:sp>
        <p:nvSpPr>
          <p:cNvPr id="1028" name="Rectangle 4"/>
          <p:cNvSpPr>
            <a:spLocks noGrp="1" noChangeArrowheads="1"/>
          </p:cNvSpPr>
          <p:nvPr>
            <p:ph type="ftr"/>
          </p:nvPr>
        </p:nvSpPr>
        <p:spPr bwMode="auto">
          <a:xfrm>
            <a:off x="3124200" y="6245225"/>
            <a:ext cx="2890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cs typeface="Segoe UI" charset="0"/>
              </a:defRPr>
            </a:lvl1pPr>
          </a:lstStyle>
          <a:p>
            <a:endParaRPr lang="es-MX"/>
          </a:p>
        </p:txBody>
      </p:sp>
      <p:sp>
        <p:nvSpPr>
          <p:cNvPr id="1029" name="Rectangle 5"/>
          <p:cNvSpPr>
            <a:spLocks noGrp="1" noChangeArrowheads="1"/>
          </p:cNvSpPr>
          <p:nvPr>
            <p:ph type="sldNum"/>
          </p:nvPr>
        </p:nvSpPr>
        <p:spPr bwMode="auto">
          <a:xfrm>
            <a:off x="6553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cs typeface="Segoe UI" charset="0"/>
              </a:defRPr>
            </a:lvl1pPr>
          </a:lstStyle>
          <a:p>
            <a:fld id="{929591C5-E0AF-4E7F-9521-E52FE8ACD379}" type="slidenum">
              <a:rPr lang="es-MX"/>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179388" y="188913"/>
            <a:ext cx="8713787" cy="6408737"/>
          </a:xfrm>
          <a:prstGeom prst="rect">
            <a:avLst/>
          </a:prstGeom>
          <a:noFill/>
          <a:ln w="9525">
            <a:noFill/>
            <a:round/>
            <a:headEnd/>
            <a:tailEnd/>
          </a:ln>
          <a:effectLst/>
        </p:spPr>
      </p:pic>
      <p:sp>
        <p:nvSpPr>
          <p:cNvPr id="3074" name="Rectangle 2"/>
          <p:cNvSpPr>
            <a:spLocks noGrp="1" noChangeArrowheads="1"/>
          </p:cNvSpPr>
          <p:nvPr>
            <p:ph type="title"/>
          </p:nvPr>
        </p:nvSpPr>
        <p:spPr>
          <a:xfrm>
            <a:off x="685800" y="2130425"/>
            <a:ext cx="7772400" cy="1470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ENERGÍA DISTRIBUIDA</a:t>
            </a:r>
          </a:p>
        </p:txBody>
      </p:sp>
      <p:sp>
        <p:nvSpPr>
          <p:cNvPr id="3075" name="Rectangle 3"/>
          <p:cNvSpPr>
            <a:spLocks noGrp="1" noChangeArrowheads="1"/>
          </p:cNvSpPr>
          <p:nvPr>
            <p:ph type="subTitle" idx="4294967295"/>
          </p:nvPr>
        </p:nvSpPr>
        <p:spPr bwMode="auto">
          <a:xfrm>
            <a:off x="1303338" y="3455988"/>
            <a:ext cx="6400800" cy="1752600"/>
          </a:xfrm>
          <a:prstGeom prst="rect">
            <a:avLst/>
          </a:prstGeom>
          <a:noFill/>
          <a:ln/>
        </p:spPr>
        <p:txBody>
          <a:bodyPr lIns="90000" tIns="46800" rIns="90000" bIns="46800"/>
          <a:lstStyle/>
          <a:p>
            <a:pPr marL="0" indent="0" algn="ctr">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a:solidFill>
                  <a:srgbClr val="FFFF99"/>
                </a:solidFill>
              </a:rPr>
              <a:t>La oportunidad para las Renovables</a:t>
            </a:r>
          </a:p>
          <a:p>
            <a:pPr marL="0" indent="0" algn="ctr">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1800" b="1">
                <a:solidFill>
                  <a:srgbClr val="FFFF99"/>
                </a:solidFill>
              </a:rPr>
              <a:t>VII MEGAEVENTO DE COMUNICACIONES Y ENERGÍA</a:t>
            </a:r>
          </a:p>
          <a:p>
            <a:pPr marL="0" indent="0" algn="ctr">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1800" b="1">
                <a:solidFill>
                  <a:srgbClr val="FFFF99"/>
                </a:solidFill>
              </a:rPr>
              <a:t>COOPERATIVAS Y PYMES</a:t>
            </a:r>
          </a:p>
          <a:p>
            <a:pPr marL="0" indent="0" algn="ctr">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s-MX" sz="1600">
              <a:solidFill>
                <a:srgbClr val="FFFF99"/>
              </a:solidFill>
            </a:endParaRPr>
          </a:p>
          <a:p>
            <a:pPr marL="0" indent="0" algn="ctr">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1600">
                <a:solidFill>
                  <a:srgbClr val="FFFF99"/>
                </a:solidFill>
              </a:rPr>
              <a:t>Por Carlos José Aga</a:t>
            </a:r>
          </a:p>
          <a:p>
            <a:pPr marL="0" indent="0" algn="ctr">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1600">
                <a:solidFill>
                  <a:srgbClr val="FFFF99"/>
                </a:solidFill>
              </a:rPr>
              <a:t>Fundación “Consejo para el Proyecto Argentino</a:t>
            </a:r>
            <a:r>
              <a:rPr lang="es-MX" sz="1600"/>
              <a:t>”</a:t>
            </a:r>
          </a:p>
        </p:txBody>
      </p:sp>
      <p:pic>
        <p:nvPicPr>
          <p:cNvPr id="3076" name="Picture 4"/>
          <p:cNvPicPr>
            <a:picLocks noChangeAspect="1" noChangeArrowheads="1"/>
          </p:cNvPicPr>
          <p:nvPr/>
        </p:nvPicPr>
        <p:blipFill>
          <a:blip r:embed="rId4"/>
          <a:srcRect/>
          <a:stretch>
            <a:fillRect/>
          </a:stretch>
        </p:blipFill>
        <p:spPr bwMode="auto">
          <a:xfrm>
            <a:off x="3635375" y="692150"/>
            <a:ext cx="1562100" cy="151765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74638"/>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000">
                <a:solidFill>
                  <a:srgbClr val="FFFF99"/>
                </a:solidFill>
              </a:rPr>
              <a:t>Perspectiva Oficial</a:t>
            </a:r>
          </a:p>
        </p:txBody>
      </p:sp>
      <p:pic>
        <p:nvPicPr>
          <p:cNvPr id="12290" name="Picture 2"/>
          <p:cNvPicPr>
            <a:picLocks noChangeAspect="1" noChangeArrowheads="1"/>
          </p:cNvPicPr>
          <p:nvPr/>
        </p:nvPicPr>
        <p:blipFill>
          <a:blip r:embed="rId3"/>
          <a:srcRect/>
          <a:stretch>
            <a:fillRect/>
          </a:stretch>
        </p:blipFill>
        <p:spPr bwMode="auto">
          <a:xfrm>
            <a:off x="230188" y="1295400"/>
            <a:ext cx="8796337" cy="511175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p:nvPr>
        </p:nvSpPr>
        <p:spPr>
          <a:xfrm>
            <a:off x="457200" y="188913"/>
            <a:ext cx="8229600" cy="5937250"/>
          </a:xfrm>
          <a:ln/>
        </p:spPr>
        <p:txBody>
          <a:bodyPr anchor="t"/>
          <a:lstStyle/>
          <a:p>
            <a:pPr marL="339725" indent="-338138" algn="l">
              <a:spcBef>
                <a:spcPts val="45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s-MX" sz="1800">
              <a:solidFill>
                <a:srgbClr val="FFFF99"/>
              </a:solidFill>
            </a:endParaRPr>
          </a:p>
          <a:p>
            <a:pPr marL="339725" indent="-338138" algn="l">
              <a:spcBef>
                <a:spcPts val="45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s-MX" sz="1800">
              <a:solidFill>
                <a:srgbClr val="FFFF99"/>
              </a:solidFill>
            </a:endParaRPr>
          </a:p>
          <a:p>
            <a:pPr marL="339725" indent="-338138" algn="l">
              <a:spcBef>
                <a:spcPts val="45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s-MX" sz="1800">
                <a:solidFill>
                  <a:srgbClr val="FFFF99"/>
                </a:solidFill>
              </a:rPr>
              <a:t>	</a:t>
            </a:r>
          </a:p>
        </p:txBody>
      </p:sp>
      <p:sp>
        <p:nvSpPr>
          <p:cNvPr id="13314" name="Text Box 2"/>
          <p:cNvSpPr txBox="1">
            <a:spLocks noChangeArrowheads="1"/>
          </p:cNvSpPr>
          <p:nvPr/>
        </p:nvSpPr>
        <p:spPr bwMode="auto">
          <a:xfrm>
            <a:off x="360363" y="225425"/>
            <a:ext cx="8229600" cy="1143000"/>
          </a:xfrm>
          <a:prstGeom prst="rect">
            <a:avLst/>
          </a:prstGeom>
          <a:noFill/>
          <a:ln w="9525">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a:solidFill>
                  <a:srgbClr val="FFFF99"/>
                </a:solidFill>
              </a:rPr>
              <a:t>Espectativa</a:t>
            </a:r>
          </a:p>
        </p:txBody>
      </p:sp>
      <p:pic>
        <p:nvPicPr>
          <p:cNvPr id="13315" name="Picture 3"/>
          <p:cNvPicPr>
            <a:picLocks noChangeAspect="1" noChangeArrowheads="1"/>
          </p:cNvPicPr>
          <p:nvPr/>
        </p:nvPicPr>
        <p:blipFill>
          <a:blip r:embed="rId3"/>
          <a:srcRect/>
          <a:stretch>
            <a:fillRect/>
          </a:stretch>
        </p:blipFill>
        <p:spPr bwMode="auto">
          <a:xfrm>
            <a:off x="144463" y="1295400"/>
            <a:ext cx="8783637" cy="511810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33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33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274638"/>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Objetivo Real</a:t>
            </a:r>
          </a:p>
        </p:txBody>
      </p:sp>
      <p:sp>
        <p:nvSpPr>
          <p:cNvPr id="14338" name="Rectangle 2"/>
          <p:cNvSpPr>
            <a:spLocks noGrp="1" noChangeArrowheads="1"/>
          </p:cNvSpPr>
          <p:nvPr>
            <p:ph type="body" idx="1"/>
          </p:nvPr>
        </p:nvSpPr>
        <p:spPr>
          <a:xfrm>
            <a:off x="457200" y="1600200"/>
            <a:ext cx="8229600" cy="4525963"/>
          </a:xfrm>
          <a:ln/>
        </p:spPr>
        <p:txBody>
          <a:bodyPr/>
          <a:lstStyle/>
          <a:p>
            <a:endParaRPr lang="en-US"/>
          </a:p>
        </p:txBody>
      </p:sp>
      <p:pic>
        <p:nvPicPr>
          <p:cNvPr id="14339" name="Picture 3"/>
          <p:cNvPicPr>
            <a:picLocks noChangeAspect="1" noChangeArrowheads="1"/>
          </p:cNvPicPr>
          <p:nvPr/>
        </p:nvPicPr>
        <p:blipFill>
          <a:blip r:embed="rId3"/>
          <a:srcRect/>
          <a:stretch>
            <a:fillRect/>
          </a:stretch>
        </p:blipFill>
        <p:spPr bwMode="auto">
          <a:xfrm>
            <a:off x="9525" y="1728788"/>
            <a:ext cx="8990013" cy="4678362"/>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6425"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Encuadre en Pcia de Bs As</a:t>
            </a:r>
          </a:p>
        </p:txBody>
      </p:sp>
      <p:sp>
        <p:nvSpPr>
          <p:cNvPr id="15362" name="Rectangle 2"/>
          <p:cNvSpPr>
            <a:spLocks noGrp="1" noChangeArrowheads="1"/>
          </p:cNvSpPr>
          <p:nvPr>
            <p:ph type="body" idx="1"/>
          </p:nvPr>
        </p:nvSpPr>
        <p:spPr>
          <a:xfrm>
            <a:off x="457200" y="1600200"/>
            <a:ext cx="8226425" cy="452278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t>   </a:t>
            </a:r>
            <a:r>
              <a:rPr lang="es-MX">
                <a:solidFill>
                  <a:srgbClr val="FFFF99"/>
                </a:solidFill>
              </a:rPr>
              <a:t>Plan de 23 licitaciones solares pequeños (200 a 500 KW) para reemplazar unos 500 MW de potencia con motores diésel que se utilizan diariamente por 400 dólares el Mwh</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74638"/>
            <a:ext cx="8228013" cy="11414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Aporte Real</a:t>
            </a:r>
          </a:p>
        </p:txBody>
      </p:sp>
      <p:pic>
        <p:nvPicPr>
          <p:cNvPr id="16386" name="Picture 2"/>
          <p:cNvPicPr>
            <a:picLocks noChangeAspect="1" noChangeArrowheads="1"/>
          </p:cNvPicPr>
          <p:nvPr/>
        </p:nvPicPr>
        <p:blipFill>
          <a:blip r:embed="rId3"/>
          <a:srcRect/>
          <a:stretch>
            <a:fillRect/>
          </a:stretch>
        </p:blipFill>
        <p:spPr bwMode="auto">
          <a:xfrm>
            <a:off x="0" y="1944688"/>
            <a:ext cx="9197975" cy="4679950"/>
          </a:xfrm>
          <a:prstGeom prst="rect">
            <a:avLst/>
          </a:prstGeom>
          <a:noFill/>
          <a:ln w="9525">
            <a:noFill/>
            <a:round/>
            <a:headEnd/>
            <a:tailEnd/>
          </a:ln>
          <a:effectLst/>
        </p:spPr>
      </p:pic>
      <p:sp>
        <p:nvSpPr>
          <p:cNvPr id="16387" name="Text Box 3"/>
          <p:cNvSpPr txBox="1">
            <a:spLocks noChangeArrowheads="1"/>
          </p:cNvSpPr>
          <p:nvPr/>
        </p:nvSpPr>
        <p:spPr bwMode="auto">
          <a:xfrm>
            <a:off x="3903663" y="3479800"/>
            <a:ext cx="1549400" cy="365125"/>
          </a:xfrm>
          <a:prstGeom prst="rect">
            <a:avLst/>
          </a:prstGeom>
          <a:noFill/>
          <a:ln w="9525">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Objetivo Real</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274638"/>
            <a:ext cx="8228013" cy="11414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00"/>
                </a:solidFill>
              </a:rPr>
              <a:t>Un desafío muy ambicioso</a:t>
            </a:r>
          </a:p>
        </p:txBody>
      </p:sp>
      <p:sp>
        <p:nvSpPr>
          <p:cNvPr id="17410" name="Rectangle 2"/>
          <p:cNvSpPr>
            <a:spLocks noGrp="1" noChangeArrowheads="1"/>
          </p:cNvSpPr>
          <p:nvPr>
            <p:ph type="body" idx="1"/>
          </p:nvPr>
        </p:nvSpPr>
        <p:spPr>
          <a:xfrm>
            <a:off x="457200" y="1600200"/>
            <a:ext cx="8228013" cy="45243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t>  </a:t>
            </a:r>
            <a:r>
              <a:rPr lang="es-MX">
                <a:solidFill>
                  <a:srgbClr val="FFFF00"/>
                </a:solidFill>
              </a:rPr>
              <a:t> La demanda eléctrica oscilará entre 170.000 y 185,000 GWh para 2025, lo que implicaría alcanzar, una potencia total instalada de alrededor de 50.000 MW.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00"/>
                </a:solidFill>
              </a:rPr>
              <a:t>   No obstante, las energías renovables deben llegar a contribuir con un 20% de la matriz de generación eléctrica para 2025, y asumiendo el factible descenso en la contribución de las fuentes térmicas; la potencia en fuentes renovables a añadir debería llegar a una cifra cercana a los 10 GW.</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FFFF00"/>
              </a:solidFill>
            </a:endParaRP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274638"/>
            <a:ext cx="8228013" cy="11414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00"/>
                </a:solidFill>
              </a:rPr>
              <a:t>Algunas consideraciones</a:t>
            </a:r>
          </a:p>
        </p:txBody>
      </p:sp>
      <p:sp>
        <p:nvSpPr>
          <p:cNvPr id="18434" name="Rectangle 2"/>
          <p:cNvSpPr>
            <a:spLocks noGrp="1" noChangeArrowheads="1"/>
          </p:cNvSpPr>
          <p:nvPr>
            <p:ph type="body" idx="1"/>
          </p:nvPr>
        </p:nvSpPr>
        <p:spPr>
          <a:xfrm>
            <a:off x="431800" y="1800225"/>
            <a:ext cx="8228013" cy="4524375"/>
          </a:xfrm>
          <a:ln/>
        </p:spPr>
        <p:txBody>
          <a:bodyPr/>
          <a:lstStyle/>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1300">
                <a:solidFill>
                  <a:srgbClr val="FFFF00"/>
                </a:solidFill>
                <a:latin typeface="Verdana" pitchFamily="32" charset="0"/>
              </a:rPr>
              <a:t>   </a:t>
            </a:r>
            <a:r>
              <a:rPr lang="es-MX" sz="1800">
                <a:solidFill>
                  <a:srgbClr val="FFFF00"/>
                </a:solidFill>
                <a:latin typeface="Verdana" pitchFamily="32" charset="0"/>
              </a:rPr>
              <a:t>Esta regulación está llamada a provocar cambios drásticos en el abastecimiento de la industrial por cuanto se han fijado sanciones de hasta u$s 200 por MWh para los sujetos obligados que incumplan la norma. Consumos mayores a 300KW. (8000 industrias)</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1800">
                <a:solidFill>
                  <a:srgbClr val="FFFF00"/>
                </a:solidFill>
                <a:latin typeface="Verdana" pitchFamily="32" charset="0"/>
              </a:rPr>
              <a:t>   Cammesa con el programa RenovAR administrará un sistema de «compras conjuntas» con un precio de hasta 113 dólares/MW, más cargos administrativos, de comercialización y otros costos asociados.</a:t>
            </a:r>
          </a:p>
          <a:p>
            <a:pPr indent="-339725"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1800">
                <a:solidFill>
                  <a:srgbClr val="FFFF00"/>
                </a:solidFill>
                <a:latin typeface="Verdana" pitchFamily="32" charset="0"/>
              </a:rPr>
              <a:t>  Resolución 281-E/2017, creando un </a:t>
            </a:r>
            <a:r>
              <a:rPr lang="es-MX" sz="1800" b="1">
                <a:solidFill>
                  <a:srgbClr val="FFFF00"/>
                </a:solidFill>
                <a:latin typeface="Verdana" pitchFamily="32" charset="0"/>
              </a:rPr>
              <a:t>Mercado a Término de Energía Eléctrica de Fuente Renovable </a:t>
            </a:r>
            <a:r>
              <a:rPr lang="es-MX" sz="1800">
                <a:solidFill>
                  <a:srgbClr val="FFFF00"/>
                </a:solidFill>
                <a:latin typeface="Verdana" pitchFamily="32" charset="0"/>
              </a:rPr>
              <a:t>que regula la celebración de contratos de abastecimiento de energía eléctrica de fuentes renovables entre privados.</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274638"/>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Ley 27.424</a:t>
            </a:r>
          </a:p>
        </p:txBody>
      </p:sp>
      <p:sp>
        <p:nvSpPr>
          <p:cNvPr id="19458" name="Rectangle 2"/>
          <p:cNvSpPr>
            <a:spLocks noGrp="1" noChangeArrowheads="1"/>
          </p:cNvSpPr>
          <p:nvPr>
            <p:ph type="body" idx="1"/>
          </p:nvPr>
        </p:nvSpPr>
        <p:spPr>
          <a:xfrm>
            <a:off x="482600" y="1665288"/>
            <a:ext cx="8229600" cy="4525962"/>
          </a:xfrm>
          <a:ln/>
        </p:spPr>
        <p:txBody>
          <a:bodyPr/>
          <a:lstStyle/>
          <a:p>
            <a:pPr marL="338138" indent="-338138">
              <a:lnSpc>
                <a:spcPct val="90000"/>
              </a:lnSpc>
              <a:spcBef>
                <a:spcPts val="450"/>
              </a:spcBef>
              <a:buClr>
                <a:srgbClr val="FFFF99"/>
              </a:buClr>
              <a:buFont typeface="Arial"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s-MX" sz="2000">
                <a:solidFill>
                  <a:srgbClr val="FFFF99"/>
                </a:solidFill>
              </a:rPr>
              <a:t>Establece un nuevo paradigma en el sistema: los PROSUMIDORES</a:t>
            </a:r>
          </a:p>
          <a:p>
            <a:pPr marL="338138" indent="-338138">
              <a:lnSpc>
                <a:spcPct val="90000"/>
              </a:lnSpc>
              <a:spcBef>
                <a:spcPts val="450"/>
              </a:spcBef>
              <a:buClr>
                <a:srgbClr val="FFFF99"/>
              </a:buClr>
              <a:buFont typeface="Arial"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s-MX" sz="2000">
                <a:solidFill>
                  <a:srgbClr val="FFFF99"/>
                </a:solidFill>
              </a:rPr>
              <a:t>Ya existente en experiencias diversas en Santa Fe, Neuquén, Salta, San Luis y Mendoza</a:t>
            </a:r>
          </a:p>
          <a:p>
            <a:pPr marL="338138" indent="-338138">
              <a:lnSpc>
                <a:spcPct val="90000"/>
              </a:lnSpc>
              <a:spcBef>
                <a:spcPts val="450"/>
              </a:spcBef>
              <a:buClr>
                <a:srgbClr val="FFFF99"/>
              </a:buClr>
              <a:buFont typeface="Arial"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s-MX" sz="2000">
                <a:solidFill>
                  <a:srgbClr val="FFFF99"/>
                </a:solidFill>
              </a:rPr>
              <a:t>Obliga a los prestadores del servicio público de distribución a facilitar la mencionada actividad, asegurando al mismo tiempo el libre acceso a la red de distribución eléctrica;</a:t>
            </a:r>
          </a:p>
          <a:p>
            <a:pPr marL="338138" indent="-338138">
              <a:lnSpc>
                <a:spcPct val="90000"/>
              </a:lnSpc>
              <a:spcBef>
                <a:spcPts val="450"/>
              </a:spcBef>
              <a:buClr>
                <a:srgbClr val="FFFF99"/>
              </a:buClr>
              <a:buFont typeface="Arial"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s-MX" sz="2000">
                <a:solidFill>
                  <a:srgbClr val="FFFF99"/>
                </a:solidFill>
              </a:rPr>
              <a:t> Fondo para la Generación Distribuida de Energías Renovables (FODIS), que tendrá como fin proveer de recursos y financiamiento para fomentar la GD a través de un programa de préstamos, subsidios y bonificaciones; </a:t>
            </a:r>
          </a:p>
          <a:p>
            <a:pPr marL="338138" indent="-338138">
              <a:lnSpc>
                <a:spcPct val="90000"/>
              </a:lnSpc>
              <a:spcBef>
                <a:spcPts val="450"/>
              </a:spcBef>
              <a:buClr>
                <a:srgbClr val="FFFF99"/>
              </a:buClr>
              <a:buFont typeface="Arial"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s-MX" sz="2000">
                <a:solidFill>
                  <a:srgbClr val="FFFF99"/>
                </a:solidFill>
              </a:rPr>
              <a:t>Régimen de Fomento para la Fabricación Nacional de Sistemas, Equipos e Insumos para Generación Distribuida a partir de fuentes renovables (FANSIGED), que buscará incentivar la fabricación nacional de equipos, sistemas e insumos relacionados a la GD renovable.</a:t>
            </a:r>
          </a:p>
          <a:p>
            <a:pPr marL="338138" indent="-338138">
              <a:lnSpc>
                <a:spcPct val="90000"/>
              </a:lnSpc>
              <a:spcBef>
                <a:spcPts val="450"/>
              </a:spcBef>
              <a:buClr>
                <a:srgbClr val="FFFF99"/>
              </a:buClr>
              <a:buFont typeface="Arial"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s-MX" sz="2000">
                <a:solidFill>
                  <a:srgbClr val="FFFF99"/>
                </a:solidFill>
              </a:rPr>
              <a:t>Obligación para edificios públicos</a:t>
            </a:r>
          </a:p>
          <a:p>
            <a:pPr marL="338138" indent="-338138">
              <a:lnSpc>
                <a:spcPct val="90000"/>
              </a:lnSpc>
              <a:spcBef>
                <a:spcPts val="450"/>
              </a:spcBef>
              <a:buClr>
                <a:srgbClr val="FFFF99"/>
              </a:buClr>
              <a:buFont typeface="Arial"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s-MX" sz="2000">
                <a:solidFill>
                  <a:srgbClr val="FFFF99"/>
                </a:solidFill>
              </a:rPr>
              <a:t>Impone la doble medición </a:t>
            </a:r>
          </a:p>
          <a:p>
            <a:pPr marL="338138" indent="-338138">
              <a:lnSpc>
                <a:spcPct val="90000"/>
              </a:lnSpc>
              <a:spcBef>
                <a:spcPts val="45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s-MX" sz="2000">
                <a:solidFill>
                  <a:srgbClr val="FFFF99"/>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274638"/>
            <a:ext cx="8226425"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Dto. 896/2018</a:t>
            </a:r>
          </a:p>
        </p:txBody>
      </p:sp>
      <p:sp>
        <p:nvSpPr>
          <p:cNvPr id="20482" name="Rectangle 2"/>
          <p:cNvSpPr>
            <a:spLocks noGrp="1" noChangeArrowheads="1"/>
          </p:cNvSpPr>
          <p:nvPr>
            <p:ph type="body" idx="1"/>
          </p:nvPr>
        </p:nvSpPr>
        <p:spPr>
          <a:xfrm>
            <a:off x="457200" y="1600200"/>
            <a:ext cx="8226425" cy="4522788"/>
          </a:xfrm>
          <a:ln/>
        </p:spPr>
        <p:txBody>
          <a:bodyPr/>
          <a:lstStyle/>
          <a:p>
            <a:pPr marL="0" indent="0">
              <a:lnSpc>
                <a:spcPct val="90000"/>
              </a:lnSpc>
              <a:spcBef>
                <a:spcPts val="45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2200">
                <a:solidFill>
                  <a:srgbClr val="FFFF99"/>
                </a:solidFill>
              </a:rPr>
              <a:t>Establece incentivos.</a:t>
            </a:r>
          </a:p>
          <a:p>
            <a:pPr marL="0" indent="0">
              <a:lnSpc>
                <a:spcPct val="90000"/>
              </a:lnSpc>
              <a:spcBef>
                <a:spcPts val="45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2200">
                <a:solidFill>
                  <a:srgbClr val="FFFF99"/>
                </a:solidFill>
              </a:rPr>
              <a:t>Obliga a los distribuidores a comprar a los usuarios</a:t>
            </a:r>
          </a:p>
          <a:p>
            <a:pPr marL="0" indent="0">
              <a:lnSpc>
                <a:spcPct val="90000"/>
              </a:lnSpc>
              <a:spcBef>
                <a:spcPts val="45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s-MX" sz="2200">
              <a:solidFill>
                <a:srgbClr val="FFFF99"/>
              </a:solidFill>
            </a:endParaRPr>
          </a:p>
          <a:p>
            <a:pPr marL="0" indent="0">
              <a:lnSpc>
                <a:spcPct val="90000"/>
              </a:lnSpc>
              <a:spcBef>
                <a:spcPts val="45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2200">
                <a:solidFill>
                  <a:srgbClr val="FFFF99"/>
                </a:solidFill>
              </a:rPr>
              <a:t>Fija la obligación para todos los edificios públicos</a:t>
            </a:r>
          </a:p>
          <a:p>
            <a:pPr marL="0" indent="0">
              <a:lnSpc>
                <a:spcPct val="90000"/>
              </a:lnSpc>
              <a:spcBef>
                <a:spcPts val="45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s-MX" sz="2200">
              <a:solidFill>
                <a:srgbClr val="FFFF99"/>
              </a:solidFill>
            </a:endParaRPr>
          </a:p>
          <a:p>
            <a:pPr marL="0" indent="0">
              <a:lnSpc>
                <a:spcPct val="90000"/>
              </a:lnSpc>
              <a:spcBef>
                <a:spcPts val="45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2200">
                <a:solidFill>
                  <a:srgbClr val="FFFF99"/>
                </a:solidFill>
              </a:rPr>
              <a:t>CREA EL FODIS  (Fondo para la Generación Distribuida de Energías Renovables) un programa de financiamiento a propietarios y PYMES por valor de 500 MILLONES de pesos.</a:t>
            </a:r>
          </a:p>
          <a:p>
            <a:pPr marL="0" indent="0">
              <a:lnSpc>
                <a:spcPct val="90000"/>
              </a:lnSpc>
              <a:spcBef>
                <a:spcPts val="45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s-MX" sz="2200">
              <a:solidFill>
                <a:srgbClr val="FFFF99"/>
              </a:solidFill>
            </a:endParaRPr>
          </a:p>
          <a:p>
            <a:pPr marL="0" indent="0">
              <a:lnSpc>
                <a:spcPct val="90000"/>
              </a:lnSpc>
              <a:spcBef>
                <a:spcPts val="45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s-MX" sz="2200">
                <a:solidFill>
                  <a:srgbClr val="FFFF99"/>
                </a:solidFill>
              </a:rPr>
              <a:t>Las provincias deben adherir</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srcRect/>
          <a:stretch>
            <a:fillRect/>
          </a:stretch>
        </p:blipFill>
        <p:spPr bwMode="auto">
          <a:xfrm>
            <a:off x="-49213" y="1655763"/>
            <a:ext cx="9202738" cy="5111750"/>
          </a:xfrm>
          <a:prstGeom prst="rect">
            <a:avLst/>
          </a:prstGeom>
          <a:noFill/>
          <a:ln w="9525">
            <a:noFill/>
            <a:round/>
            <a:headEnd/>
            <a:tailEnd/>
          </a:ln>
          <a:effectLst/>
        </p:spPr>
      </p:pic>
      <p:sp>
        <p:nvSpPr>
          <p:cNvPr id="21506" name="Text Box 2"/>
          <p:cNvSpPr txBox="1">
            <a:spLocks noChangeArrowheads="1"/>
          </p:cNvSpPr>
          <p:nvPr/>
        </p:nvSpPr>
        <p:spPr bwMode="auto">
          <a:xfrm>
            <a:off x="576263" y="144463"/>
            <a:ext cx="8229600" cy="1143000"/>
          </a:xfrm>
          <a:prstGeom prst="rect">
            <a:avLst/>
          </a:prstGeom>
          <a:noFill/>
          <a:ln w="9525">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a:solidFill>
                  <a:srgbClr val="FFFF99"/>
                </a:solidFill>
              </a:rPr>
              <a:t>Idea de la nueva Red</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Caracterización del Sistema</a:t>
            </a:r>
          </a:p>
        </p:txBody>
      </p:sp>
      <p:pic>
        <p:nvPicPr>
          <p:cNvPr id="4098" name="Picture 2"/>
          <p:cNvPicPr>
            <a:picLocks noChangeAspect="1" noChangeArrowheads="1"/>
          </p:cNvPicPr>
          <p:nvPr/>
        </p:nvPicPr>
        <p:blipFill>
          <a:blip r:embed="rId3"/>
          <a:srcRect/>
          <a:stretch>
            <a:fillRect/>
          </a:stretch>
        </p:blipFill>
        <p:spPr bwMode="auto">
          <a:xfrm>
            <a:off x="503238" y="1223963"/>
            <a:ext cx="8280400" cy="537210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03238" y="2027238"/>
            <a:ext cx="8228012" cy="11414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800">
                <a:solidFill>
                  <a:srgbClr val="FFFF00"/>
                </a:solidFill>
              </a:rPr>
              <a:t>MUCHAS GRACIAS</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74638"/>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Mes de Noviembre 2018</a:t>
            </a:r>
          </a:p>
        </p:txBody>
      </p:sp>
      <p:pic>
        <p:nvPicPr>
          <p:cNvPr id="5122" name="Picture 2"/>
          <p:cNvPicPr>
            <a:picLocks noChangeAspect="1" noChangeArrowheads="1"/>
          </p:cNvPicPr>
          <p:nvPr/>
        </p:nvPicPr>
        <p:blipFill>
          <a:blip r:embed="rId3"/>
          <a:srcRect/>
          <a:stretch>
            <a:fillRect/>
          </a:stretch>
        </p:blipFill>
        <p:spPr bwMode="auto">
          <a:xfrm>
            <a:off x="1511300" y="1438275"/>
            <a:ext cx="6135688" cy="5113338"/>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POTENCIA INSTALADA</a:t>
            </a:r>
          </a:p>
        </p:txBody>
      </p:sp>
      <p:pic>
        <p:nvPicPr>
          <p:cNvPr id="6146" name="Picture 2"/>
          <p:cNvPicPr>
            <a:picLocks noChangeAspect="1" noChangeArrowheads="1"/>
          </p:cNvPicPr>
          <p:nvPr/>
        </p:nvPicPr>
        <p:blipFill>
          <a:blip r:embed="rId3"/>
          <a:srcRect/>
          <a:stretch>
            <a:fillRect/>
          </a:stretch>
        </p:blipFill>
        <p:spPr bwMode="auto">
          <a:xfrm>
            <a:off x="241300" y="1295400"/>
            <a:ext cx="8445500" cy="5326063"/>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274638"/>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Demanda de energía</a:t>
            </a:r>
          </a:p>
        </p:txBody>
      </p:sp>
      <p:pic>
        <p:nvPicPr>
          <p:cNvPr id="7170" name="Picture 2"/>
          <p:cNvPicPr>
            <a:picLocks noChangeAspect="1" noChangeArrowheads="1"/>
          </p:cNvPicPr>
          <p:nvPr/>
        </p:nvPicPr>
        <p:blipFill>
          <a:blip r:embed="rId3"/>
          <a:srcRect/>
          <a:stretch>
            <a:fillRect/>
          </a:stretch>
        </p:blipFill>
        <p:spPr bwMode="auto">
          <a:xfrm>
            <a:off x="781050" y="1295400"/>
            <a:ext cx="7294563" cy="4679950"/>
          </a:xfrm>
          <a:prstGeom prst="rect">
            <a:avLst/>
          </a:prstGeom>
          <a:noFill/>
          <a:ln w="9525">
            <a:noFill/>
            <a:round/>
            <a:headEnd/>
            <a:tailEnd/>
          </a:ln>
          <a:effectLst/>
        </p:spPr>
      </p:pic>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274638"/>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Evolución de la Normativa</a:t>
            </a:r>
          </a:p>
        </p:txBody>
      </p:sp>
      <p:sp>
        <p:nvSpPr>
          <p:cNvPr id="8194" name="Rectangle 2"/>
          <p:cNvSpPr>
            <a:spLocks noGrp="1" noChangeArrowheads="1"/>
          </p:cNvSpPr>
          <p:nvPr>
            <p:ph type="body" idx="1"/>
          </p:nvPr>
        </p:nvSpPr>
        <p:spPr>
          <a:xfrm>
            <a:off x="250825" y="1341438"/>
            <a:ext cx="8713788" cy="5400675"/>
          </a:xfrm>
          <a:ln/>
        </p:spPr>
        <p:txBody>
          <a:bodyPr/>
          <a:lstStyle/>
          <a:p>
            <a:endParaRPr lang="en-US"/>
          </a:p>
        </p:txBody>
      </p:sp>
      <p:pic>
        <p:nvPicPr>
          <p:cNvPr id="8195" name="Picture 3"/>
          <p:cNvPicPr>
            <a:picLocks noChangeAspect="1" noChangeArrowheads="1"/>
          </p:cNvPicPr>
          <p:nvPr/>
        </p:nvPicPr>
        <p:blipFill>
          <a:blip r:embed="rId3"/>
          <a:srcRect/>
          <a:stretch>
            <a:fillRect/>
          </a:stretch>
        </p:blipFill>
        <p:spPr bwMode="auto">
          <a:xfrm>
            <a:off x="271463" y="1257300"/>
            <a:ext cx="8296275" cy="514985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360363" y="225425"/>
            <a:ext cx="8229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FFFF99"/>
                </a:solidFill>
              </a:rPr>
              <a:t>Normativa Específica ER</a:t>
            </a:r>
          </a:p>
        </p:txBody>
      </p:sp>
      <p:sp>
        <p:nvSpPr>
          <p:cNvPr id="9218" name="Rectangle 2"/>
          <p:cNvSpPr>
            <a:spLocks noGrp="1" noChangeArrowheads="1"/>
          </p:cNvSpPr>
          <p:nvPr>
            <p:ph type="body" idx="1"/>
          </p:nvPr>
        </p:nvSpPr>
        <p:spPr>
          <a:xfrm>
            <a:off x="457200" y="1600200"/>
            <a:ext cx="8507413" cy="4525963"/>
          </a:xfrm>
          <a:ln/>
        </p:spPr>
        <p:txBody>
          <a:bodyPr/>
          <a:lstStyle/>
          <a:p>
            <a:pPr marL="341313" indent="-338138">
              <a:spcBef>
                <a:spcPts val="4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s-MX" sz="1600">
                <a:solidFill>
                  <a:srgbClr val="FFFF99"/>
                </a:solidFill>
              </a:rPr>
              <a:t> </a:t>
            </a:r>
          </a:p>
        </p:txBody>
      </p:sp>
      <p:pic>
        <p:nvPicPr>
          <p:cNvPr id="9219" name="Picture 3"/>
          <p:cNvPicPr>
            <a:picLocks noChangeAspect="1" noChangeArrowheads="1"/>
          </p:cNvPicPr>
          <p:nvPr/>
        </p:nvPicPr>
        <p:blipFill>
          <a:blip r:embed="rId3"/>
          <a:srcRect/>
          <a:stretch>
            <a:fillRect/>
          </a:stretch>
        </p:blipFill>
        <p:spPr bwMode="auto">
          <a:xfrm>
            <a:off x="55563" y="1511300"/>
            <a:ext cx="9043987" cy="5253038"/>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144463" y="1138238"/>
            <a:ext cx="9082087" cy="5341937"/>
          </a:xfrm>
          <a:prstGeom prst="rect">
            <a:avLst/>
          </a:prstGeom>
          <a:noFill/>
          <a:ln w="9525">
            <a:noFill/>
            <a:round/>
            <a:headEnd/>
            <a:tailEnd/>
          </a:ln>
          <a:effectLst/>
        </p:spPr>
      </p:pic>
      <p:sp>
        <p:nvSpPr>
          <p:cNvPr id="10242" name="Text Box 2"/>
          <p:cNvSpPr txBox="1">
            <a:spLocks noChangeArrowheads="1"/>
          </p:cNvSpPr>
          <p:nvPr/>
        </p:nvSpPr>
        <p:spPr bwMode="auto">
          <a:xfrm>
            <a:off x="360363" y="-4763"/>
            <a:ext cx="8229600" cy="1143001"/>
          </a:xfrm>
          <a:prstGeom prst="rect">
            <a:avLst/>
          </a:prstGeom>
          <a:noFill/>
          <a:ln w="9525">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a:solidFill>
                  <a:srgbClr val="FFFF99"/>
                </a:solidFill>
              </a:rPr>
              <a:t>Plan de Equipamiento</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128588"/>
            <a:ext cx="8228013" cy="14351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t/>
            </a:r>
            <a:br>
              <a:rPr lang="es-MX"/>
            </a:br>
            <a:endParaRPr lang="es-MX"/>
          </a:p>
        </p:txBody>
      </p:sp>
      <p:pic>
        <p:nvPicPr>
          <p:cNvPr id="11266" name="Picture 2"/>
          <p:cNvPicPr>
            <a:picLocks noChangeAspect="1" noChangeArrowheads="1"/>
          </p:cNvPicPr>
          <p:nvPr/>
        </p:nvPicPr>
        <p:blipFill>
          <a:blip r:embed="rId3"/>
          <a:srcRect/>
          <a:stretch>
            <a:fillRect/>
          </a:stretch>
        </p:blipFill>
        <p:spPr bwMode="auto">
          <a:xfrm>
            <a:off x="22225" y="2592388"/>
            <a:ext cx="8763000" cy="3671887"/>
          </a:xfrm>
          <a:prstGeom prst="rect">
            <a:avLst/>
          </a:prstGeom>
          <a:noFill/>
          <a:ln w="9525">
            <a:noFill/>
            <a:round/>
            <a:headEnd/>
            <a:tailEnd/>
          </a:ln>
          <a:effectLst/>
        </p:spPr>
      </p:pic>
      <p:sp>
        <p:nvSpPr>
          <p:cNvPr id="11267" name="Text Box 3"/>
          <p:cNvSpPr txBox="1">
            <a:spLocks noChangeArrowheads="1"/>
          </p:cNvSpPr>
          <p:nvPr/>
        </p:nvSpPr>
        <p:spPr bwMode="auto">
          <a:xfrm>
            <a:off x="360363" y="225425"/>
            <a:ext cx="8229600" cy="1143000"/>
          </a:xfrm>
          <a:prstGeom prst="rect">
            <a:avLst/>
          </a:prstGeom>
          <a:noFill/>
          <a:ln w="9525">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400">
                <a:solidFill>
                  <a:srgbClr val="FFFF99"/>
                </a:solidFill>
              </a:rPr>
              <a:t>Proyecciones de Inversión</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6297</TotalTime>
  <Words>1389</Words>
  <PresentationFormat>Presentación en pantalla (4:3)</PresentationFormat>
  <Paragraphs>76</Paragraphs>
  <Slides>20</Slides>
  <Notes>20</Notes>
  <HiddenSlides>0</HiddenSlides>
  <MMClips>0</MMClips>
  <ScaleCrop>false</ScaleCrop>
  <HeadingPairs>
    <vt:vector size="6" baseType="variant">
      <vt:variant>
        <vt:lpstr>Fuentes usadas</vt:lpstr>
      </vt:variant>
      <vt:variant>
        <vt:i4>5</vt:i4>
      </vt:variant>
      <vt:variant>
        <vt:lpstr>Plantilla de diseño</vt:lpstr>
      </vt:variant>
      <vt:variant>
        <vt:i4>1</vt:i4>
      </vt:variant>
      <vt:variant>
        <vt:lpstr>Títulos de diapositiva</vt:lpstr>
      </vt:variant>
      <vt:variant>
        <vt:i4>20</vt:i4>
      </vt:variant>
    </vt:vector>
  </HeadingPairs>
  <TitlesOfParts>
    <vt:vector size="26" baseType="lpstr">
      <vt:lpstr>Arial</vt:lpstr>
      <vt:lpstr>Microsoft YaHei</vt:lpstr>
      <vt:lpstr>Times New Roman</vt:lpstr>
      <vt:lpstr>Segoe UI</vt:lpstr>
      <vt:lpstr>Verdana</vt:lpstr>
      <vt:lpstr>Diseño predeterminado</vt:lpstr>
      <vt:lpstr>ENERGÍA DISTRIBUIDA</vt:lpstr>
      <vt:lpstr>Caracterización del Sistema</vt:lpstr>
      <vt:lpstr>Mes de Noviembre 2018</vt:lpstr>
      <vt:lpstr>POTENCIA INSTALADA</vt:lpstr>
      <vt:lpstr>Demanda de energía</vt:lpstr>
      <vt:lpstr>Evolución de la Normativa</vt:lpstr>
      <vt:lpstr>Normativa Específica ER</vt:lpstr>
      <vt:lpstr>Diapositiva 8</vt:lpstr>
      <vt:lpstr> </vt:lpstr>
      <vt:lpstr>Perspectiva Oficial</vt:lpstr>
      <vt:lpstr>   </vt:lpstr>
      <vt:lpstr>Objetivo Real</vt:lpstr>
      <vt:lpstr>Encuadre en Pcia de Bs As</vt:lpstr>
      <vt:lpstr>Aporte Real</vt:lpstr>
      <vt:lpstr>Un desafío muy ambicioso</vt:lpstr>
      <vt:lpstr>Algunas consideraciones</vt:lpstr>
      <vt:lpstr>Ley 27.424</vt:lpstr>
      <vt:lpstr>Dto. 896/2018</vt:lpstr>
      <vt:lpstr>Diapositiva 19</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 y oportunidad</dc:title>
  <dc:creator>Carlos Jose Aga</dc:creator>
  <cp:lastModifiedBy>Usuario</cp:lastModifiedBy>
  <cp:revision>83</cp:revision>
  <cp:lastPrinted>1601-01-01T00:00:00Z</cp:lastPrinted>
  <dcterms:created xsi:type="dcterms:W3CDTF">2016-08-08T19:30:12Z</dcterms:created>
  <dcterms:modified xsi:type="dcterms:W3CDTF">2019-01-08T20:52:33Z</dcterms:modified>
</cp:coreProperties>
</file>